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31"/>
  </p:notesMasterIdLst>
  <p:sldIdLst>
    <p:sldId id="265" r:id="rId7"/>
    <p:sldId id="293" r:id="rId8"/>
    <p:sldId id="287" r:id="rId9"/>
    <p:sldId id="288" r:id="rId10"/>
    <p:sldId id="289" r:id="rId11"/>
    <p:sldId id="290" r:id="rId12"/>
    <p:sldId id="291" r:id="rId13"/>
    <p:sldId id="292" r:id="rId14"/>
    <p:sldId id="266" r:id="rId15"/>
    <p:sldId id="267" r:id="rId16"/>
    <p:sldId id="268" r:id="rId17"/>
    <p:sldId id="269" r:id="rId18"/>
    <p:sldId id="272" r:id="rId19"/>
    <p:sldId id="297" r:id="rId20"/>
    <p:sldId id="273" r:id="rId21"/>
    <p:sldId id="296" r:id="rId22"/>
    <p:sldId id="294" r:id="rId23"/>
    <p:sldId id="295" r:id="rId24"/>
    <p:sldId id="274" r:id="rId25"/>
    <p:sldId id="299" r:id="rId26"/>
    <p:sldId id="300" r:id="rId27"/>
    <p:sldId id="275" r:id="rId28"/>
    <p:sldId id="276" r:id="rId29"/>
    <p:sldId id="29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11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B814"/>
    <a:srgbClr val="FFFFFF"/>
    <a:srgbClr val="A9D564"/>
    <a:srgbClr val="9BB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390"/>
      </p:cViewPr>
      <p:guideLst>
        <p:guide orient="horz" pos="2160"/>
        <p:guide pos="2880"/>
        <p:guide pos="11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5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7AC09F-1ACD-41BC-A553-B63BDCE4B82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6B54F16-8BEE-434D-997E-13C6CCCA3018}">
      <dgm:prSet phldrT="[Text]" custT="1"/>
      <dgm:spPr/>
      <dgm:t>
        <a:bodyPr/>
        <a:lstStyle/>
        <a:p>
          <a:r>
            <a: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LÝ THUYẾT BÀI THỰC HÀNH</a:t>
          </a:r>
          <a:endParaRPr lang="en-GB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D02056-772E-46F8-8796-48F6B6B78FD9}" type="parTrans" cxnId="{4787385F-FFDB-4CCE-9E9A-17AD7A0D6743}">
      <dgm:prSet/>
      <dgm:spPr/>
      <dgm:t>
        <a:bodyPr/>
        <a:lstStyle/>
        <a:p>
          <a:endParaRPr lang="en-GB"/>
        </a:p>
      </dgm:t>
    </dgm:pt>
    <dgm:pt modelId="{6246F41A-919E-457E-B78A-F795D050A560}" type="sibTrans" cxnId="{4787385F-FFDB-4CCE-9E9A-17AD7A0D6743}">
      <dgm:prSet/>
      <dgm:spPr/>
      <dgm:t>
        <a:bodyPr/>
        <a:lstStyle/>
        <a:p>
          <a:endParaRPr lang="en-GB"/>
        </a:p>
      </dgm:t>
    </dgm:pt>
    <dgm:pt modelId="{7C8A72DB-3154-4274-85C0-2BDE88BFEF4F}">
      <dgm:prSet phldrT="[Text]" custT="1"/>
      <dgm:spPr/>
      <dgm:t>
        <a:bodyPr/>
        <a:lstStyle/>
        <a:p>
          <a:r>
            <a: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BÀI TẬP BÀI THỰC HÀNH</a:t>
          </a:r>
          <a:endParaRPr lang="en-GB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B65A74-EE88-44FC-A8AA-731503BF8D84}" type="parTrans" cxnId="{05BE312A-98AE-4D04-B6FF-8D482A8C75C5}">
      <dgm:prSet/>
      <dgm:spPr/>
      <dgm:t>
        <a:bodyPr/>
        <a:lstStyle/>
        <a:p>
          <a:endParaRPr lang="en-GB"/>
        </a:p>
      </dgm:t>
    </dgm:pt>
    <dgm:pt modelId="{77DEFE7B-7338-487B-9900-8E036F0B5B7B}" type="sibTrans" cxnId="{05BE312A-98AE-4D04-B6FF-8D482A8C75C5}">
      <dgm:prSet/>
      <dgm:spPr/>
      <dgm:t>
        <a:bodyPr/>
        <a:lstStyle/>
        <a:p>
          <a:endParaRPr lang="en-GB"/>
        </a:p>
      </dgm:t>
    </dgm:pt>
    <dgm:pt modelId="{C19A94C9-4321-4652-B025-231188B2F2EC}">
      <dgm:prSet phldrT="[Text]" custT="1"/>
      <dgm:spPr/>
      <dgm:t>
        <a:bodyPr/>
        <a:lstStyle/>
        <a:p>
          <a:r>
            <a:rPr lang="en-GB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ÔN BÀI CŨ</a:t>
          </a:r>
          <a:endParaRPr lang="en-GB" sz="24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02623A-6439-464D-8358-4CBB1840531A}" type="sibTrans" cxnId="{6B286B16-93DD-4743-9B39-FCF66E535F9D}">
      <dgm:prSet/>
      <dgm:spPr/>
      <dgm:t>
        <a:bodyPr/>
        <a:lstStyle/>
        <a:p>
          <a:endParaRPr lang="en-GB"/>
        </a:p>
      </dgm:t>
    </dgm:pt>
    <dgm:pt modelId="{31BF3F09-4DD5-49C8-934F-B11531A6AF71}" type="parTrans" cxnId="{6B286B16-93DD-4743-9B39-FCF66E535F9D}">
      <dgm:prSet/>
      <dgm:spPr/>
      <dgm:t>
        <a:bodyPr/>
        <a:lstStyle/>
        <a:p>
          <a:endParaRPr lang="en-GB"/>
        </a:p>
      </dgm:t>
    </dgm:pt>
    <dgm:pt modelId="{C8B63FF4-3606-4B81-A197-483CE295376B}" type="pres">
      <dgm:prSet presAssocID="{BE7AC09F-1ACD-41BC-A553-B63BDCE4B82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BE66AC-0C0B-4FFF-8D3B-AAEBF8210C6A}" type="pres">
      <dgm:prSet presAssocID="{C19A94C9-4321-4652-B025-231188B2F2EC}" presName="composite" presStyleCnt="0"/>
      <dgm:spPr/>
    </dgm:pt>
    <dgm:pt modelId="{7C9DA9BA-76F7-467C-90F1-33B336522559}" type="pres">
      <dgm:prSet presAssocID="{C19A94C9-4321-4652-B025-231188B2F2EC}" presName="imgShp" presStyleLbl="fgImgPlace1" presStyleIdx="0" presStyleCnt="3"/>
      <dgm:spPr>
        <a:prstGeom prst="rightArrow">
          <a:avLst/>
        </a:prstGeom>
        <a:solidFill>
          <a:srgbClr val="FFC000"/>
        </a:solidFill>
      </dgm:spPr>
      <dgm:t>
        <a:bodyPr/>
        <a:lstStyle/>
        <a:p>
          <a:endParaRPr lang="en-US"/>
        </a:p>
      </dgm:t>
    </dgm:pt>
    <dgm:pt modelId="{77FAB764-77AA-49C4-808D-47986B407600}" type="pres">
      <dgm:prSet presAssocID="{C19A94C9-4321-4652-B025-231188B2F2EC}" presName="txShp" presStyleLbl="node1" presStyleIdx="0" presStyleCnt="3" custLinFactNeighborX="12898" custLinFactNeighborY="-1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FE0AF7-2319-43CA-98F9-5F18558379EE}" type="pres">
      <dgm:prSet presAssocID="{7D02623A-6439-464D-8358-4CBB1840531A}" presName="spacing" presStyleCnt="0"/>
      <dgm:spPr/>
    </dgm:pt>
    <dgm:pt modelId="{54BD3963-836D-4C89-AABC-ECD475D087E7}" type="pres">
      <dgm:prSet presAssocID="{C6B54F16-8BEE-434D-997E-13C6CCCA3018}" presName="composite" presStyleCnt="0"/>
      <dgm:spPr/>
    </dgm:pt>
    <dgm:pt modelId="{7FF635BA-A6D9-4C4D-9376-1044A236ADA6}" type="pres">
      <dgm:prSet presAssocID="{C6B54F16-8BEE-434D-997E-13C6CCCA3018}" presName="imgShp" presStyleLbl="fgImgPlace1" presStyleIdx="1" presStyleCnt="3"/>
      <dgm:spPr>
        <a:prstGeom prst="rightArrow">
          <a:avLst/>
        </a:prstGeom>
        <a:solidFill>
          <a:srgbClr val="FFC000"/>
        </a:solidFill>
      </dgm:spPr>
      <dgm:t>
        <a:bodyPr/>
        <a:lstStyle/>
        <a:p>
          <a:endParaRPr lang="en-US"/>
        </a:p>
      </dgm:t>
    </dgm:pt>
    <dgm:pt modelId="{3DE36DD3-52DA-4BF9-BDC3-A8AEBEE82BB5}" type="pres">
      <dgm:prSet presAssocID="{C6B54F16-8BEE-434D-997E-13C6CCCA3018}" presName="txShp" presStyleLbl="node1" presStyleIdx="1" presStyleCnt="3" custLinFactNeighborX="12898" custLinFactNeighborY="-3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FC0D1C-9217-4A8F-B264-9E9FB34ED195}" type="pres">
      <dgm:prSet presAssocID="{6246F41A-919E-457E-B78A-F795D050A560}" presName="spacing" presStyleCnt="0"/>
      <dgm:spPr/>
    </dgm:pt>
    <dgm:pt modelId="{71F41FD7-3846-4462-9893-E513001D04BA}" type="pres">
      <dgm:prSet presAssocID="{7C8A72DB-3154-4274-85C0-2BDE88BFEF4F}" presName="composite" presStyleCnt="0"/>
      <dgm:spPr/>
    </dgm:pt>
    <dgm:pt modelId="{B31D902E-A1EA-4A98-8DE9-E78B99643DB4}" type="pres">
      <dgm:prSet presAssocID="{7C8A72DB-3154-4274-85C0-2BDE88BFEF4F}" presName="imgShp" presStyleLbl="fgImgPlace1" presStyleIdx="2" presStyleCnt="3"/>
      <dgm:spPr>
        <a:prstGeom prst="rightArrow">
          <a:avLst/>
        </a:prstGeom>
        <a:solidFill>
          <a:srgbClr val="FFC000"/>
        </a:solidFill>
      </dgm:spPr>
      <dgm:t>
        <a:bodyPr/>
        <a:lstStyle/>
        <a:p>
          <a:endParaRPr lang="en-US"/>
        </a:p>
      </dgm:t>
    </dgm:pt>
    <dgm:pt modelId="{05121468-27B2-4B28-9DE9-99323B7FB5E8}" type="pres">
      <dgm:prSet presAssocID="{7C8A72DB-3154-4274-85C0-2BDE88BFEF4F}" presName="txShp" presStyleLbl="node1" presStyleIdx="2" presStyleCnt="3" custLinFactNeighborX="13426" custLinFactNeighborY="1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27BD4B-719E-4816-9934-3A51EC13BAF7}" type="presOf" srcId="{BE7AC09F-1ACD-41BC-A553-B63BDCE4B82A}" destId="{C8B63FF4-3606-4B81-A197-483CE295376B}" srcOrd="0" destOrd="0" presId="urn:microsoft.com/office/officeart/2005/8/layout/vList3"/>
    <dgm:cxn modelId="{6B286B16-93DD-4743-9B39-FCF66E535F9D}" srcId="{BE7AC09F-1ACD-41BC-A553-B63BDCE4B82A}" destId="{C19A94C9-4321-4652-B025-231188B2F2EC}" srcOrd="0" destOrd="0" parTransId="{31BF3F09-4DD5-49C8-934F-B11531A6AF71}" sibTransId="{7D02623A-6439-464D-8358-4CBB1840531A}"/>
    <dgm:cxn modelId="{049D26D2-B521-4F9B-A05F-BB173F4A7CAD}" type="presOf" srcId="{7C8A72DB-3154-4274-85C0-2BDE88BFEF4F}" destId="{05121468-27B2-4B28-9DE9-99323B7FB5E8}" srcOrd="0" destOrd="0" presId="urn:microsoft.com/office/officeart/2005/8/layout/vList3"/>
    <dgm:cxn modelId="{C0CD4DF4-25AA-490A-83D6-A34296D8EC38}" type="presOf" srcId="{C19A94C9-4321-4652-B025-231188B2F2EC}" destId="{77FAB764-77AA-49C4-808D-47986B407600}" srcOrd="0" destOrd="0" presId="urn:microsoft.com/office/officeart/2005/8/layout/vList3"/>
    <dgm:cxn modelId="{83800907-B301-4140-9988-F8EC711C25B0}" type="presOf" srcId="{C6B54F16-8BEE-434D-997E-13C6CCCA3018}" destId="{3DE36DD3-52DA-4BF9-BDC3-A8AEBEE82BB5}" srcOrd="0" destOrd="0" presId="urn:microsoft.com/office/officeart/2005/8/layout/vList3"/>
    <dgm:cxn modelId="{05BE312A-98AE-4D04-B6FF-8D482A8C75C5}" srcId="{BE7AC09F-1ACD-41BC-A553-B63BDCE4B82A}" destId="{7C8A72DB-3154-4274-85C0-2BDE88BFEF4F}" srcOrd="2" destOrd="0" parTransId="{11B65A74-EE88-44FC-A8AA-731503BF8D84}" sibTransId="{77DEFE7B-7338-487B-9900-8E036F0B5B7B}"/>
    <dgm:cxn modelId="{4787385F-FFDB-4CCE-9E9A-17AD7A0D6743}" srcId="{BE7AC09F-1ACD-41BC-A553-B63BDCE4B82A}" destId="{C6B54F16-8BEE-434D-997E-13C6CCCA3018}" srcOrd="1" destOrd="0" parTransId="{61D02056-772E-46F8-8796-48F6B6B78FD9}" sibTransId="{6246F41A-919E-457E-B78A-F795D050A560}"/>
    <dgm:cxn modelId="{F032A310-7CA3-4CE6-8564-226DE9E7037C}" type="presParOf" srcId="{C8B63FF4-3606-4B81-A197-483CE295376B}" destId="{A4BE66AC-0C0B-4FFF-8D3B-AAEBF8210C6A}" srcOrd="0" destOrd="0" presId="urn:microsoft.com/office/officeart/2005/8/layout/vList3"/>
    <dgm:cxn modelId="{88F53F7E-5063-4D21-9FE7-BA4FB3D2051D}" type="presParOf" srcId="{A4BE66AC-0C0B-4FFF-8D3B-AAEBF8210C6A}" destId="{7C9DA9BA-76F7-467C-90F1-33B336522559}" srcOrd="0" destOrd="0" presId="urn:microsoft.com/office/officeart/2005/8/layout/vList3"/>
    <dgm:cxn modelId="{71622320-34A5-4D7C-B0D4-3884A5887CAB}" type="presParOf" srcId="{A4BE66AC-0C0B-4FFF-8D3B-AAEBF8210C6A}" destId="{77FAB764-77AA-49C4-808D-47986B407600}" srcOrd="1" destOrd="0" presId="urn:microsoft.com/office/officeart/2005/8/layout/vList3"/>
    <dgm:cxn modelId="{C4B5CE9A-CBF4-460E-9FF7-9D9F6492CA7B}" type="presParOf" srcId="{C8B63FF4-3606-4B81-A197-483CE295376B}" destId="{F7FE0AF7-2319-43CA-98F9-5F18558379EE}" srcOrd="1" destOrd="0" presId="urn:microsoft.com/office/officeart/2005/8/layout/vList3"/>
    <dgm:cxn modelId="{F7C0D709-65D9-4021-8EAD-582A6136C38A}" type="presParOf" srcId="{C8B63FF4-3606-4B81-A197-483CE295376B}" destId="{54BD3963-836D-4C89-AABC-ECD475D087E7}" srcOrd="2" destOrd="0" presId="urn:microsoft.com/office/officeart/2005/8/layout/vList3"/>
    <dgm:cxn modelId="{233A1CAC-D1FB-472E-8E6C-3833176BC54A}" type="presParOf" srcId="{54BD3963-836D-4C89-AABC-ECD475D087E7}" destId="{7FF635BA-A6D9-4C4D-9376-1044A236ADA6}" srcOrd="0" destOrd="0" presId="urn:microsoft.com/office/officeart/2005/8/layout/vList3"/>
    <dgm:cxn modelId="{13DBB442-AB8C-43A7-A7AC-EFEA4C0070C0}" type="presParOf" srcId="{54BD3963-836D-4C89-AABC-ECD475D087E7}" destId="{3DE36DD3-52DA-4BF9-BDC3-A8AEBEE82BB5}" srcOrd="1" destOrd="0" presId="urn:microsoft.com/office/officeart/2005/8/layout/vList3"/>
    <dgm:cxn modelId="{621AD643-AB8C-4F2D-9954-9A3041863953}" type="presParOf" srcId="{C8B63FF4-3606-4B81-A197-483CE295376B}" destId="{9EFC0D1C-9217-4A8F-B264-9E9FB34ED195}" srcOrd="3" destOrd="0" presId="urn:microsoft.com/office/officeart/2005/8/layout/vList3"/>
    <dgm:cxn modelId="{07265E53-3B85-4389-B878-CAD6BC5D174C}" type="presParOf" srcId="{C8B63FF4-3606-4B81-A197-483CE295376B}" destId="{71F41FD7-3846-4462-9893-E513001D04BA}" srcOrd="4" destOrd="0" presId="urn:microsoft.com/office/officeart/2005/8/layout/vList3"/>
    <dgm:cxn modelId="{86949070-4E71-42FB-814F-D0F503781906}" type="presParOf" srcId="{71F41FD7-3846-4462-9893-E513001D04BA}" destId="{B31D902E-A1EA-4A98-8DE9-E78B99643DB4}" srcOrd="0" destOrd="0" presId="urn:microsoft.com/office/officeart/2005/8/layout/vList3"/>
    <dgm:cxn modelId="{D16EECC8-1BE0-425F-93A1-D040FAFB6D77}" type="presParOf" srcId="{71F41FD7-3846-4462-9893-E513001D04BA}" destId="{05121468-27B2-4B28-9DE9-99323B7FB5E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FAB764-77AA-49C4-808D-47986B407600}">
      <dsp:nvSpPr>
        <dsp:cNvPr id="0" name=""/>
        <dsp:cNvSpPr/>
      </dsp:nvSpPr>
      <dsp:spPr>
        <a:xfrm rot="10800000">
          <a:off x="1826137" y="0"/>
          <a:ext cx="4053840" cy="112877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75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ÔN BÀI CŨ</a:t>
          </a:r>
          <a:endParaRPr lang="en-GB" sz="24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108330" y="0"/>
        <a:ext cx="3771647" cy="1128772"/>
      </dsp:txXfrm>
    </dsp:sp>
    <dsp:sp modelId="{7C9DA9BA-76F7-467C-90F1-33B336522559}">
      <dsp:nvSpPr>
        <dsp:cNvPr id="0" name=""/>
        <dsp:cNvSpPr/>
      </dsp:nvSpPr>
      <dsp:spPr>
        <a:xfrm>
          <a:off x="738886" y="1895"/>
          <a:ext cx="1128772" cy="1128772"/>
        </a:xfrm>
        <a:prstGeom prst="rightArrow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E36DD3-52DA-4BF9-BDC3-A8AEBEE82BB5}">
      <dsp:nvSpPr>
        <dsp:cNvPr id="0" name=""/>
        <dsp:cNvSpPr/>
      </dsp:nvSpPr>
      <dsp:spPr>
        <a:xfrm rot="10800000">
          <a:off x="1826137" y="1463516"/>
          <a:ext cx="4053840" cy="112877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75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LÝ THUYẾT BÀI THỰC HÀNH</a:t>
          </a:r>
          <a:endParaRPr lang="en-GB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108330" y="1463516"/>
        <a:ext cx="3771647" cy="1128772"/>
      </dsp:txXfrm>
    </dsp:sp>
    <dsp:sp modelId="{7FF635BA-A6D9-4C4D-9376-1044A236ADA6}">
      <dsp:nvSpPr>
        <dsp:cNvPr id="0" name=""/>
        <dsp:cNvSpPr/>
      </dsp:nvSpPr>
      <dsp:spPr>
        <a:xfrm>
          <a:off x="738886" y="1467613"/>
          <a:ext cx="1128772" cy="1128772"/>
        </a:xfrm>
        <a:prstGeom prst="rightArrow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121468-27B2-4B28-9DE9-99323B7FB5E8}">
      <dsp:nvSpPr>
        <dsp:cNvPr id="0" name=""/>
        <dsp:cNvSpPr/>
      </dsp:nvSpPr>
      <dsp:spPr>
        <a:xfrm rot="10800000">
          <a:off x="1847541" y="2935227"/>
          <a:ext cx="4053840" cy="112877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75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BÀI TẬP BÀI THỰC HÀNH</a:t>
          </a:r>
          <a:endParaRPr lang="en-GB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129734" y="2935227"/>
        <a:ext cx="3771647" cy="1128772"/>
      </dsp:txXfrm>
    </dsp:sp>
    <dsp:sp modelId="{B31D902E-A1EA-4A98-8DE9-E78B99643DB4}">
      <dsp:nvSpPr>
        <dsp:cNvPr id="0" name=""/>
        <dsp:cNvSpPr/>
      </dsp:nvSpPr>
      <dsp:spPr>
        <a:xfrm>
          <a:off x="738886" y="2933332"/>
          <a:ext cx="1128772" cy="1128772"/>
        </a:xfrm>
        <a:prstGeom prst="rightArrow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E8D42-51A6-45BB-831F-A35F711766C9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D6D57-4F1F-4736-BF1C-939F0C249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84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 eaLnBrk="1" hangingPunct="1"/>
            <a:fld id="{801EF151-7137-4A3A-8ACD-CAE9695ADB16}" type="slidenum">
              <a:rPr lang="en-US" altLang="en-US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pPr eaLnBrk="1" hangingPunct="1"/>
              <a:t>14</a:t>
            </a:fld>
            <a:endParaRPr lang="en-US" altLang="en-US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 eaLnBrk="1" hangingPunct="1"/>
            <a:fld id="{801EF151-7137-4A3A-8ACD-CAE9695ADB16}" type="slidenum">
              <a:rPr lang="en-US" altLang="en-US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pPr eaLnBrk="1" hangingPunct="1"/>
              <a:t>24</a:t>
            </a:fld>
            <a:endParaRPr lang="en-US" altLang="en-US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141E-EEEE-4EBC-919C-D1E127275F75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36B2-74B1-4341-9AAC-2EBDFC42F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96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141E-EEEE-4EBC-919C-D1E127275F75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36B2-74B1-4341-9AAC-2EBDFC42F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33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141E-EEEE-4EBC-919C-D1E127275F75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36B2-74B1-4341-9AAC-2EBDFC42F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722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0949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dt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ft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sldNum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4572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 txBox="1">
            <a:spLocks noGrp="1"/>
          </p:cNvSpPr>
          <p:nvPr>
            <p:ph type="title"/>
          </p:nvPr>
        </p:nvSpPr>
        <p:spPr>
          <a:xfrm>
            <a:off x="623888" y="1709761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body" idx="1"/>
          </p:nvPr>
        </p:nvSpPr>
        <p:spPr>
          <a:xfrm>
            <a:off x="623888" y="4589486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dt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ft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sldNum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4064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dt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ft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sldNum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4154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3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body" idx="4"/>
          </p:nvPr>
        </p:nvSpPr>
        <p:spPr>
          <a:xfrm>
            <a:off x="4629152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dt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ft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sldNum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4912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dt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ft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8754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5738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body" idx="1"/>
          </p:nvPr>
        </p:nvSpPr>
        <p:spPr>
          <a:xfrm>
            <a:off x="3887391" y="987448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dt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ft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sldNum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7676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141E-EEEE-4EBC-919C-D1E127275F75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36B2-74B1-4341-9AAC-2EBDFC42F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0133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>
            <a:spLocks noGrp="1"/>
          </p:cNvSpPr>
          <p:nvPr>
            <p:ph type="pic" idx="2"/>
          </p:nvPr>
        </p:nvSpPr>
        <p:spPr>
          <a:xfrm>
            <a:off x="3887391" y="987448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dt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ft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sldNum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8078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dt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ft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ldNum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9847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 rot="5400000">
            <a:off x="4623594" y="2285218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93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dt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ft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sldNum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93161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0F1A8-3FB8-4F6F-96F8-7250835CCC0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E862-02B4-4CFE-872C-A182830475A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5656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0F1A8-3FB8-4F6F-96F8-7250835CCC0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E862-02B4-4CFE-872C-A182830475A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1410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0F1A8-3FB8-4F6F-96F8-7250835CCC0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E862-02B4-4CFE-872C-A182830475A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977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0F1A8-3FB8-4F6F-96F8-7250835CCC0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E862-02B4-4CFE-872C-A182830475A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8580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0F1A8-3FB8-4F6F-96F8-7250835CCC0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E862-02B4-4CFE-872C-A182830475A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6958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0F1A8-3FB8-4F6F-96F8-7250835CCC0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E862-02B4-4CFE-872C-A182830475A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1155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0F1A8-3FB8-4F6F-96F8-7250835CCC0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E862-02B4-4CFE-872C-A182830475A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642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141E-EEEE-4EBC-919C-D1E127275F75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36B2-74B1-4341-9AAC-2EBDFC42F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3052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0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0F1A8-3FB8-4F6F-96F8-7250835CCC0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E862-02B4-4CFE-872C-A182830475A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0293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0F1A8-3FB8-4F6F-96F8-7250835CCC0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E862-02B4-4CFE-872C-A182830475A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504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0F1A8-3FB8-4F6F-96F8-7250835CCC0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E862-02B4-4CFE-872C-A182830475A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0631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9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9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0F1A8-3FB8-4F6F-96F8-7250835CCC0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E862-02B4-4CFE-872C-A182830475A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2634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8BFB2-6F23-4AD0-8B42-BE8AE771C6C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9623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D18BA-A74A-4B76-81DC-CAC5F6D41A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654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29B267-77A2-4F20-BF76-E4BBDBD39A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2810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B02C2-EB49-4D78-AB95-D92612784F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7213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97B21-7225-4763-B75D-548DA865473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9821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CE0D05-7ACF-4909-8661-CA805FF564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879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141E-EEEE-4EBC-919C-D1E127275F75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36B2-74B1-4341-9AAC-2EBDFC42F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8631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30213-E835-402F-A188-51742C0405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5966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C5F25-D271-4929-A004-066D95904CA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841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CA883-E810-4861-A5E8-4677580F741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5719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E3FB0D-14DF-4DDC-9126-702FFB8EC2A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2323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27871-61B9-40A3-8342-D331DF2AC5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6716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8BFB2-6F23-4AD0-8B42-BE8AE771C6C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5247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D18BA-A74A-4B76-81DC-CAC5F6D41A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1294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29B267-77A2-4F20-BF76-E4BBDBD39A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1614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B02C2-EB49-4D78-AB95-D92612784F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212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97B21-7225-4763-B75D-548DA865473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889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141E-EEEE-4EBC-919C-D1E127275F75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36B2-74B1-4341-9AAC-2EBDFC42F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3974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CE0D05-7ACF-4909-8661-CA805FF564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5452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30213-E835-402F-A188-51742C0405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584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C5F25-D271-4929-A004-066D95904CA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9925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CA883-E810-4861-A5E8-4677580F741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4165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E3FB0D-14DF-4DDC-9126-702FFB8EC2A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3641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27871-61B9-40A3-8342-D331DF2AC5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0360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818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91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61804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71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141E-EEEE-4EBC-919C-D1E127275F75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36B2-74B1-4341-9AAC-2EBDFC42F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44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369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421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52606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31604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30000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752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067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1912AB-5333-4476-8E46-EC26F35A8CF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8768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FC6EF1-2CAF-4484-94C0-8DE1F627DD1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180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141E-EEEE-4EBC-919C-D1E127275F75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36B2-74B1-4341-9AAC-2EBDFC42F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874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141E-EEEE-4EBC-919C-D1E127275F75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36B2-74B1-4341-9AAC-2EBDFC42F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010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141E-EEEE-4EBC-919C-D1E127275F75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36B2-74B1-4341-9AAC-2EBDFC42F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366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4141E-EEEE-4EBC-919C-D1E127275F75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B36B2-74B1-4341-9AAC-2EBDFC42F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38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 amt="62000"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13702710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0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0F1A8-3FB8-4F6F-96F8-7250835CCC0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0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0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2E862-02B4-4CFE-872C-A182830475A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11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628C14-D013-4515-8225-C0B2AEB9E6A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547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628C14-D013-4515-8225-C0B2AEB9E6A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780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7"/>
          <p:cNvSpPr txBox="1">
            <a:spLocks noChangeArrowheads="1"/>
          </p:cNvSpPr>
          <p:nvPr userDrawn="1"/>
        </p:nvSpPr>
        <p:spPr bwMode="auto">
          <a:xfrm>
            <a:off x="5791200" y="6154738"/>
            <a:ext cx="3352800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1600" b="1" smtClean="0">
                <a:solidFill>
                  <a:srgbClr val="FF3300"/>
                </a:solidFill>
              </a:rPr>
              <a:t>Thieát keá: Phaïm Vuõ Thanh Bình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1600" b="1" smtClean="0">
                <a:solidFill>
                  <a:srgbClr val="FF3300"/>
                </a:solidFill>
              </a:rPr>
              <a:t>Tel: 0905177397</a:t>
            </a:r>
          </a:p>
        </p:txBody>
      </p:sp>
    </p:spTree>
    <p:extLst>
      <p:ext uri="{BB962C8B-B14F-4D97-AF65-F5344CB8AC3E}">
        <p14:creationId xmlns:p14="http://schemas.microsoft.com/office/powerpoint/2010/main" val="395431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Helve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Helve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Helve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Helve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Helve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Helve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Helve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Helve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1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2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slide" Target="slide7.xml"/><Relationship Id="rId3" Type="http://schemas.openxmlformats.org/officeDocument/2006/relationships/image" Target="../media/image6.png"/><Relationship Id="rId7" Type="http://schemas.openxmlformats.org/officeDocument/2006/relationships/image" Target="../media/image9.gif"/><Relationship Id="rId12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gif"/><Relationship Id="rId11" Type="http://schemas.openxmlformats.org/officeDocument/2006/relationships/slide" Target="slide6.xml"/><Relationship Id="rId5" Type="http://schemas.openxmlformats.org/officeDocument/2006/relationships/slide" Target="slide4.xml"/><Relationship Id="rId10" Type="http://schemas.openxmlformats.org/officeDocument/2006/relationships/slide" Target="slide9.xml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15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31" y="188640"/>
            <a:ext cx="9192344" cy="6669360"/>
          </a:xfrm>
          <a:prstGeom prst="rect">
            <a:avLst/>
          </a:prstGeom>
          <a:noFill/>
          <a:ln>
            <a:noFill/>
          </a:ln>
          <a:effectLst>
            <a:outerShdw dist="35921" dir="3300000" algn="ctr" rotWithShape="0">
              <a:srgbClr val="00B0F0">
                <a:alpha val="9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08988" y="188640"/>
            <a:ext cx="8935012" cy="1647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GB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GB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GB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GB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r>
              <a:rPr lang="en-GB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GB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GB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GB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GB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GB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GB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GB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22368892"/>
              </p:ext>
            </p:extLst>
          </p:nvPr>
        </p:nvGraphicFramePr>
        <p:xfrm>
          <a:off x="-11832" y="234888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746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788" y="-315416"/>
            <a:ext cx="9196365" cy="900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15416"/>
            <a:ext cx="8363272" cy="6441579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2. </a:t>
            </a:r>
            <a:r>
              <a:rPr lang="en-GB" b="1" dirty="0" err="1">
                <a:solidFill>
                  <a:srgbClr val="FF0000"/>
                </a:solidFill>
              </a:rPr>
              <a:t>Nội</a:t>
            </a:r>
            <a:r>
              <a:rPr lang="en-GB" b="1" dirty="0">
                <a:solidFill>
                  <a:srgbClr val="FF0000"/>
                </a:solidFill>
              </a:rPr>
              <a:t> dung</a:t>
            </a: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</a:t>
            </a:r>
            <a:r>
              <a:rPr lang="en-GB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GB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GB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GB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 mở mới một bảng tính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em khởi động chương trình bảng tính, mở bảng chọn </a:t>
            </a:r>
            <a:r>
              <a:rPr lang="vi-V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 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nháy chuột vào lệnh </a:t>
            </a:r>
            <a:r>
              <a:rPr lang="vi-V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 </a:t>
            </a:r>
            <a:r>
              <a:rPr lang="vi-VN" dirty="0"/>
              <a:t>.</a:t>
            </a:r>
            <a:endParaRPr lang="en-GB" b="1" i="1" dirty="0" smtClean="0"/>
          </a:p>
          <a:p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131" y="2492896"/>
            <a:ext cx="5000625" cy="33843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2627679" y="5013176"/>
            <a:ext cx="864201" cy="86420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Oval 5"/>
          <p:cNvSpPr/>
          <p:nvPr/>
        </p:nvSpPr>
        <p:spPr>
          <a:xfrm>
            <a:off x="2586131" y="2711789"/>
            <a:ext cx="864201" cy="86420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403648" y="3143889"/>
            <a:ext cx="11824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403648" y="5445276"/>
            <a:ext cx="11824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043608" y="2852936"/>
            <a:ext cx="504056" cy="5040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</a:rPr>
              <a:t>1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056606" y="5157192"/>
            <a:ext cx="504056" cy="5040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3387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1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788" y="-315416"/>
            <a:ext cx="9196365" cy="864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640960" cy="1143000"/>
          </a:xfrm>
        </p:spPr>
        <p:txBody>
          <a:bodyPr>
            <a:noAutofit/>
          </a:bodyPr>
          <a:lstStyle/>
          <a:p>
            <a:r>
              <a:rPr lang="vi-VN" sz="2800" dirty="0"/>
              <a:t> </a:t>
            </a:r>
            <a:r>
              <a:rPr lang="vi-VN" sz="2800" b="1" i="1" dirty="0"/>
              <a:t>Để mở một tệp bảng tính đã có trên máy tính</a:t>
            </a:r>
            <a:r>
              <a:rPr lang="vi-VN" sz="2800" dirty="0"/>
              <a:t>, em mở thư mục lưu tệp và nháy đúp chuột trên biểu tượng của tệp.</a:t>
            </a:r>
            <a:endParaRPr lang="en-GB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5292998" cy="3569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 Arrow 3"/>
          <p:cNvSpPr/>
          <p:nvPr/>
        </p:nvSpPr>
        <p:spPr>
          <a:xfrm>
            <a:off x="5724128" y="4581128"/>
            <a:ext cx="1080120" cy="257001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04248" y="3888630"/>
            <a:ext cx="2160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67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788" y="-315416"/>
            <a:ext cx="9196365" cy="864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640960" cy="1791072"/>
          </a:xfrm>
        </p:spPr>
        <p:txBody>
          <a:bodyPr>
            <a:noAutofit/>
          </a:bodyPr>
          <a:lstStyle/>
          <a:p>
            <a:pPr algn="l"/>
            <a:r>
              <a:rPr lang="vi-VN" sz="2800" b="1" i="1" dirty="0"/>
              <a:t>b) Lưu bảng tính với một tên khác</a:t>
            </a:r>
            <a:r>
              <a:rPr lang="vi-VN" sz="2800" dirty="0"/>
              <a:t/>
            </a:r>
            <a:br>
              <a:rPr lang="vi-VN" sz="2800" dirty="0"/>
            </a:br>
            <a:r>
              <a:rPr lang="vi-VN" sz="2800" dirty="0"/>
              <a:t>   Em có thể </a:t>
            </a:r>
            <a:r>
              <a:rPr lang="vi-VN" sz="2800" dirty="0">
                <a:solidFill>
                  <a:srgbClr val="FF0000"/>
                </a:solidFill>
              </a:rPr>
              <a:t>lưu</a:t>
            </a:r>
            <a:r>
              <a:rPr lang="vi-VN" sz="2800" dirty="0"/>
              <a:t> bảng tính đang được mở </a:t>
            </a:r>
            <a:r>
              <a:rPr lang="vi-VN" sz="2800" dirty="0">
                <a:solidFill>
                  <a:srgbClr val="FF0000"/>
                </a:solidFill>
              </a:rPr>
              <a:t>với một tên khác</a:t>
            </a:r>
            <a:r>
              <a:rPr lang="vi-VN" sz="2800" dirty="0"/>
              <a:t> bằng cách sử dụng lệnh </a:t>
            </a:r>
            <a:r>
              <a:rPr lang="en-GB" sz="2800" dirty="0" smtClean="0">
                <a:solidFill>
                  <a:srgbClr val="FF0000"/>
                </a:solidFill>
              </a:rPr>
              <a:t>File </a:t>
            </a:r>
            <a:r>
              <a:rPr lang="en-GB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Save As</a:t>
            </a:r>
            <a:r>
              <a:rPr lang="vi-VN" sz="2800" dirty="0" smtClean="0">
                <a:solidFill>
                  <a:srgbClr val="FF0000"/>
                </a:solidFill>
              </a:rPr>
              <a:t>.</a:t>
            </a:r>
            <a:r>
              <a:rPr lang="en-GB" sz="2800" dirty="0" smtClean="0">
                <a:solidFill>
                  <a:srgbClr val="FF0000"/>
                </a:solidFill>
              </a:rPr>
              <a:t/>
            </a:r>
            <a:br>
              <a:rPr lang="en-GB" sz="2800" dirty="0" smtClean="0">
                <a:solidFill>
                  <a:srgbClr val="FF0000"/>
                </a:solidFill>
              </a:rPr>
            </a:br>
            <a:r>
              <a:rPr lang="en-GB" sz="2800" dirty="0" smtClean="0"/>
              <a:t> </a:t>
            </a:r>
            <a:r>
              <a:rPr lang="en-GB" sz="2800" dirty="0" err="1" smtClean="0"/>
              <a:t>Sau</a:t>
            </a:r>
            <a:r>
              <a:rPr lang="en-GB" sz="2800" dirty="0" smtClean="0"/>
              <a:t> </a:t>
            </a:r>
            <a:r>
              <a:rPr lang="en-GB" sz="2800" dirty="0" err="1" smtClean="0"/>
              <a:t>đó</a:t>
            </a:r>
            <a:r>
              <a:rPr lang="en-GB" sz="2800" dirty="0" smtClean="0"/>
              <a:t> </a:t>
            </a:r>
            <a:r>
              <a:rPr lang="en-GB" sz="2800" u="sng" dirty="0" err="1" smtClean="0">
                <a:solidFill>
                  <a:srgbClr val="00B050"/>
                </a:solidFill>
              </a:rPr>
              <a:t>thực</a:t>
            </a:r>
            <a:r>
              <a:rPr lang="en-GB" sz="2800" u="sng" dirty="0" smtClean="0">
                <a:solidFill>
                  <a:srgbClr val="00B050"/>
                </a:solidFill>
              </a:rPr>
              <a:t> </a:t>
            </a:r>
            <a:r>
              <a:rPr lang="en-GB" sz="2800" u="sng" dirty="0" err="1" smtClean="0">
                <a:solidFill>
                  <a:srgbClr val="00B050"/>
                </a:solidFill>
              </a:rPr>
              <a:t>hiện</a:t>
            </a:r>
            <a:r>
              <a:rPr lang="en-GB" sz="2800" u="sng" dirty="0" smtClean="0">
                <a:solidFill>
                  <a:srgbClr val="00B050"/>
                </a:solidFill>
              </a:rPr>
              <a:t> </a:t>
            </a:r>
            <a:r>
              <a:rPr lang="en-GB" sz="2800" u="sng" dirty="0" err="1" smtClean="0">
                <a:solidFill>
                  <a:srgbClr val="00B050"/>
                </a:solidFill>
              </a:rPr>
              <a:t>các</a:t>
            </a:r>
            <a:r>
              <a:rPr lang="en-GB" sz="2800" u="sng" dirty="0" smtClean="0">
                <a:solidFill>
                  <a:srgbClr val="00B050"/>
                </a:solidFill>
              </a:rPr>
              <a:t> </a:t>
            </a:r>
            <a:r>
              <a:rPr lang="en-GB" sz="2800" u="sng" dirty="0" err="1" smtClean="0">
                <a:solidFill>
                  <a:srgbClr val="00B050"/>
                </a:solidFill>
              </a:rPr>
              <a:t>bước</a:t>
            </a:r>
            <a:r>
              <a:rPr lang="en-GB" sz="2800" u="sng" dirty="0" smtClean="0">
                <a:solidFill>
                  <a:srgbClr val="00B050"/>
                </a:solidFill>
              </a:rPr>
              <a:t> </a:t>
            </a:r>
            <a:r>
              <a:rPr lang="en-GB" sz="2800" u="sng" dirty="0" err="1" smtClean="0">
                <a:solidFill>
                  <a:srgbClr val="00B050"/>
                </a:solidFill>
              </a:rPr>
              <a:t>tương</a:t>
            </a:r>
            <a:r>
              <a:rPr lang="en-GB" sz="2800" u="sng" dirty="0" smtClean="0">
                <a:solidFill>
                  <a:srgbClr val="00B050"/>
                </a:solidFill>
              </a:rPr>
              <a:t> </a:t>
            </a:r>
            <a:r>
              <a:rPr lang="en-GB" sz="2800" u="sng" dirty="0" err="1" smtClean="0">
                <a:solidFill>
                  <a:srgbClr val="00B050"/>
                </a:solidFill>
              </a:rPr>
              <a:t>tự</a:t>
            </a:r>
            <a:r>
              <a:rPr lang="en-GB" sz="2800" u="sng" dirty="0" smtClean="0">
                <a:solidFill>
                  <a:srgbClr val="00B050"/>
                </a:solidFill>
              </a:rPr>
              <a:t> </a:t>
            </a:r>
            <a:r>
              <a:rPr lang="en-GB" sz="2800" dirty="0"/>
              <a:t> </a:t>
            </a:r>
            <a:r>
              <a:rPr lang="en-GB" sz="2800" b="1" dirty="0" smtClean="0"/>
              <a:t>File </a:t>
            </a:r>
            <a:r>
              <a:rPr lang="en-GB" sz="2800" dirty="0" smtClean="0">
                <a:sym typeface="Wingdings" panose="05000000000000000000" pitchFamily="2" charset="2"/>
              </a:rPr>
              <a:t></a:t>
            </a:r>
            <a:r>
              <a:rPr lang="en-GB" sz="2800" b="1" dirty="0" smtClean="0">
                <a:sym typeface="Wingdings" panose="05000000000000000000" pitchFamily="2" charset="2"/>
              </a:rPr>
              <a:t>Save</a:t>
            </a:r>
            <a:r>
              <a:rPr lang="vi-VN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(Save as)</a:t>
            </a:r>
            <a:r>
              <a:rPr lang="en-GB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/>
            </a:r>
            <a:br>
              <a:rPr lang="en-GB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vi-VN" sz="2800" dirty="0"/>
              <a:t/>
            </a:r>
            <a:br>
              <a:rPr lang="vi-VN" sz="2800" dirty="0"/>
            </a:br>
            <a:endParaRPr lang="en-GB" sz="28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00" y="2204864"/>
            <a:ext cx="3239988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3059832" y="1988841"/>
            <a:ext cx="690580" cy="69058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805236" y="2420940"/>
            <a:ext cx="11824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445196" y="2129987"/>
            <a:ext cx="504056" cy="5040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</a:rPr>
              <a:t>1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3522235" y="2564904"/>
            <a:ext cx="1123589" cy="507030"/>
          </a:xfrm>
          <a:prstGeom prst="flowChartAlternateProcess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339752" y="2892574"/>
            <a:ext cx="11824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979712" y="2601621"/>
            <a:ext cx="504056" cy="5040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5956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0" y="0"/>
            <a:ext cx="9116390" cy="6837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7610" y="116632"/>
            <a:ext cx="868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T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idx="1"/>
          </p:nvPr>
        </p:nvSpPr>
        <p:spPr bwMode="auto">
          <a:xfrm>
            <a:off x="471005" y="692696"/>
            <a:ext cx="8229600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defRPr>
                <a:solidFill>
                  <a:schemeClr val="tx1"/>
                </a:solidFill>
                <a:latin typeface="Arial" charset="0"/>
              </a:defRPr>
            </a:lvl1pPr>
            <a:lvl2pPr marL="57785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Excel.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(ô,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5+7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ô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Enter.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51520" y="3861048"/>
            <a:ext cx="8784976" cy="22288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Nháy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chuột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kích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hoạt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ô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khác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hộp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hiển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thị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địa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chỉ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thay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đổi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theo.</a:t>
            </a:r>
            <a:endParaRPr lang="en-US" sz="2800" dirty="0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800" dirty="0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61218" y="4653136"/>
            <a:ext cx="877527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Nhập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dữ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liệu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ô,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thanh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nội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ô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đang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chọn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261533" y="5612844"/>
            <a:ext cx="8775276" cy="954107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Chọn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lại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ô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thì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ô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phép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2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5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7,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còn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thanh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= 5+7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08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utoUpdateAnimBg="0"/>
      <p:bldP spid="8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1231900" y="3429000"/>
            <a:ext cx="6554788" cy="156966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2, 3, 4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/24</a:t>
            </a: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411" name="AutoShape 8"/>
          <p:cNvSpPr>
            <a:spLocks noChangeArrowheads="1"/>
          </p:cNvSpPr>
          <p:nvPr/>
        </p:nvSpPr>
        <p:spPr bwMode="gray">
          <a:xfrm>
            <a:off x="1797050" y="1968500"/>
            <a:ext cx="6192838" cy="99536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 algn="ctr">
            <a:solidFill>
              <a:schemeClr val="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smtClean="0">
                <a:solidFill>
                  <a:srgbClr val="FF3300"/>
                </a:solidFill>
                <a:cs typeface="Times New Roman" pitchFamily="18" charset="0"/>
              </a:rPr>
              <a:t>HƯỚNG DẪN TỰ HỌC</a:t>
            </a:r>
            <a:endParaRPr lang="en-US" altLang="en-US" sz="4000" b="1" smtClean="0">
              <a:solidFill>
                <a:srgbClr val="0000FF"/>
              </a:solidFill>
            </a:endParaRPr>
          </a:p>
        </p:txBody>
      </p:sp>
      <p:grpSp>
        <p:nvGrpSpPr>
          <p:cNvPr id="17412" name="Group 9"/>
          <p:cNvGrpSpPr>
            <a:grpSpLocks/>
          </p:cNvGrpSpPr>
          <p:nvPr/>
        </p:nvGrpSpPr>
        <p:grpSpPr bwMode="auto">
          <a:xfrm>
            <a:off x="1206500" y="2205038"/>
            <a:ext cx="609600" cy="604837"/>
            <a:chOff x="2078" y="1680"/>
            <a:chExt cx="1615" cy="1615"/>
          </a:xfrm>
        </p:grpSpPr>
        <p:sp>
          <p:nvSpPr>
            <p:cNvPr id="17413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414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0956" name="Oval 12"/>
            <p:cNvSpPr>
              <a:spLocks noChangeArrowheads="1"/>
            </p:cNvSpPr>
            <p:nvPr/>
          </p:nvSpPr>
          <p:spPr bwMode="gray">
            <a:xfrm>
              <a:off x="2255" y="1858"/>
              <a:ext cx="1262" cy="12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16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0958" name="Oval 14"/>
            <p:cNvSpPr>
              <a:spLocks noChangeArrowheads="1"/>
            </p:cNvSpPr>
            <p:nvPr/>
          </p:nvSpPr>
          <p:spPr bwMode="gray">
            <a:xfrm>
              <a:off x="2339" y="1939"/>
              <a:ext cx="1093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18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04039029"/>
      </p:ext>
    </p:extLst>
  </p:cSld>
  <p:clrMapOvr>
    <a:masterClrMapping/>
  </p:clrMapOvr>
  <p:transition spd="slow" advClick="0" advTm="37912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0" y="0"/>
            <a:ext cx="9116390" cy="6837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-756592" y="1412776"/>
            <a:ext cx="822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7"/>
          <p:cNvSpPr txBox="1">
            <a:spLocks noGrp="1" noChangeArrowheads="1"/>
          </p:cNvSpPr>
          <p:nvPr>
            <p:ph idx="1"/>
          </p:nvPr>
        </p:nvSpPr>
        <p:spPr bwMode="auto">
          <a:xfrm>
            <a:off x="27610" y="1980580"/>
            <a:ext cx="9116390" cy="485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4488" indent="-344488">
              <a:defRPr>
                <a:solidFill>
                  <a:schemeClr val="tx1"/>
                </a:solidFill>
                <a:latin typeface="Arial" charset="0"/>
              </a:defRPr>
            </a:lvl1pPr>
            <a:lvl2pPr marL="57785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800100" algn="l"/>
              </a:tabLst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*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</a:rPr>
              <a:t>Nhận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</a:rPr>
              <a:t>xét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Khi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ta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chọn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khối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thì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trên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hộp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sẽ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hiển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thị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nội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dung: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Đầu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tiên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hộp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sẽ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hiển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thị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hàng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cột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khối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chọn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sau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ô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hộp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sẽ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hiển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thị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địa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chỉ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ô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đầu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tiên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khối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en-US" sz="2400" kern="0" dirty="0" smtClean="0">
                <a:solidFill>
                  <a:srgbClr val="0000FF"/>
                </a:solidFill>
                <a:latin typeface="Times New Roman" pitchFamily="18" charset="0"/>
              </a:rPr>
              <a:t> * </a:t>
            </a:r>
            <a:r>
              <a:rPr lang="en-US" sz="2400" b="1" i="1" kern="0" dirty="0" err="1" smtClean="0">
                <a:solidFill>
                  <a:srgbClr val="0000FF"/>
                </a:solidFill>
                <a:latin typeface="Times New Roman" pitchFamily="18" charset="0"/>
              </a:rPr>
              <a:t>Nhận</a:t>
            </a:r>
            <a:r>
              <a:rPr lang="en-US" sz="2400" b="1" i="1" kern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kern="0" dirty="0" err="1" smtClean="0">
                <a:solidFill>
                  <a:srgbClr val="0000FF"/>
                </a:solidFill>
                <a:latin typeface="Times New Roman" pitchFamily="18" charset="0"/>
              </a:rPr>
              <a:t>xét</a:t>
            </a:r>
            <a:r>
              <a:rPr lang="en-US" sz="2400" b="1" i="1" kern="0" dirty="0" smtClean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itchFamily="18" charset="0"/>
              </a:rPr>
              <a:t>Để</a:t>
            </a:r>
            <a:r>
              <a:rPr lang="en-US" sz="2400" kern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FF"/>
                </a:solidFill>
                <a:latin typeface="Times New Roman" pitchFamily="18" charset="0"/>
              </a:rPr>
              <a:t>chọn</a:t>
            </a:r>
            <a:r>
              <a:rPr lang="en-US" sz="2400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400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FF"/>
                </a:solidFill>
                <a:latin typeface="Times New Roman" pitchFamily="18" charset="0"/>
              </a:rPr>
              <a:t>cột</a:t>
            </a:r>
            <a:r>
              <a:rPr lang="en-US" sz="2400" kern="0" dirty="0">
                <a:solidFill>
                  <a:srgbClr val="0000FF"/>
                </a:solidFill>
                <a:latin typeface="Times New Roman" pitchFamily="18" charset="0"/>
              </a:rPr>
              <a:t> (</a:t>
            </a:r>
            <a:r>
              <a:rPr lang="en-US" sz="2400" kern="0" dirty="0" err="1">
                <a:solidFill>
                  <a:srgbClr val="0000FF"/>
                </a:solidFill>
                <a:latin typeface="Times New Roman" pitchFamily="18" charset="0"/>
              </a:rPr>
              <a:t>hàng</a:t>
            </a:r>
            <a:r>
              <a:rPr lang="en-US" sz="2400" kern="0" dirty="0">
                <a:solidFill>
                  <a:srgbClr val="0000FF"/>
                </a:solidFill>
                <a:latin typeface="Times New Roman" pitchFamily="18" charset="0"/>
              </a:rPr>
              <a:t> )</a:t>
            </a:r>
            <a:r>
              <a:rPr lang="en-US" sz="2400" kern="0" dirty="0" err="1">
                <a:solidFill>
                  <a:srgbClr val="0000FF"/>
                </a:solidFill>
                <a:latin typeface="Times New Roman" pitchFamily="18" charset="0"/>
              </a:rPr>
              <a:t>kề</a:t>
            </a:r>
            <a:r>
              <a:rPr lang="en-US" sz="2400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FF"/>
                </a:solidFill>
                <a:latin typeface="Times New Roman" pitchFamily="18" charset="0"/>
              </a:rPr>
              <a:t>nhau</a:t>
            </a:r>
            <a:r>
              <a:rPr lang="en-US" sz="2400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400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FF"/>
                </a:solidFill>
                <a:latin typeface="Times New Roman" pitchFamily="18" charset="0"/>
              </a:rPr>
              <a:t>thể</a:t>
            </a:r>
            <a:r>
              <a:rPr lang="en-US" sz="2400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FF"/>
                </a:solidFill>
                <a:latin typeface="Times New Roman" pitchFamily="18" charset="0"/>
              </a:rPr>
              <a:t>nháy</a:t>
            </a:r>
            <a:r>
              <a:rPr lang="en-US" sz="2400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FF"/>
                </a:solidFill>
                <a:latin typeface="Times New Roman" pitchFamily="18" charset="0"/>
              </a:rPr>
              <a:t>chuột</a:t>
            </a:r>
            <a:r>
              <a:rPr lang="en-US" sz="2400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FF"/>
                </a:solidFill>
                <a:latin typeface="Times New Roman" pitchFamily="18" charset="0"/>
              </a:rPr>
              <a:t>vào</a:t>
            </a:r>
            <a:r>
              <a:rPr lang="en-US" sz="2400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FF"/>
                </a:solidFill>
                <a:latin typeface="Times New Roman" pitchFamily="18" charset="0"/>
              </a:rPr>
              <a:t>tên</a:t>
            </a:r>
            <a:r>
              <a:rPr lang="en-US" sz="2400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FF"/>
                </a:solidFill>
                <a:latin typeface="Times New Roman" pitchFamily="18" charset="0"/>
              </a:rPr>
              <a:t>cột</a:t>
            </a:r>
            <a:r>
              <a:rPr lang="en-US" sz="2400" kern="0" dirty="0">
                <a:solidFill>
                  <a:srgbClr val="0000FF"/>
                </a:solidFill>
                <a:latin typeface="Times New Roman" pitchFamily="18" charset="0"/>
              </a:rPr>
              <a:t> (</a:t>
            </a:r>
            <a:r>
              <a:rPr lang="en-US" sz="2400" kern="0" dirty="0" err="1">
                <a:solidFill>
                  <a:srgbClr val="0000FF"/>
                </a:solidFill>
                <a:latin typeface="Times New Roman" pitchFamily="18" charset="0"/>
              </a:rPr>
              <a:t>hàng</a:t>
            </a:r>
            <a:r>
              <a:rPr lang="en-US" sz="2400" kern="0" dirty="0">
                <a:solidFill>
                  <a:srgbClr val="0000FF"/>
                </a:solidFill>
                <a:latin typeface="Times New Roman" pitchFamily="18" charset="0"/>
              </a:rPr>
              <a:t>) </a:t>
            </a:r>
            <a:r>
              <a:rPr lang="en-US" sz="2400" kern="0" dirty="0" err="1">
                <a:solidFill>
                  <a:srgbClr val="0000FF"/>
                </a:solidFill>
                <a:latin typeface="Times New Roman" pitchFamily="18" charset="0"/>
              </a:rPr>
              <a:t>đầu</a:t>
            </a:r>
            <a:r>
              <a:rPr lang="en-US" sz="2400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FF"/>
                </a:solidFill>
                <a:latin typeface="Times New Roman" pitchFamily="18" charset="0"/>
              </a:rPr>
              <a:t>tiên</a:t>
            </a:r>
            <a:r>
              <a:rPr lang="en-US" sz="2400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FF"/>
                </a:solidFill>
                <a:latin typeface="Times New Roman" pitchFamily="18" charset="0"/>
              </a:rPr>
              <a:t>rồi</a:t>
            </a:r>
            <a:r>
              <a:rPr lang="en-US" sz="2400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FF"/>
                </a:solidFill>
                <a:latin typeface="Times New Roman" pitchFamily="18" charset="0"/>
              </a:rPr>
              <a:t>giữ</a:t>
            </a:r>
            <a:r>
              <a:rPr lang="en-US" sz="2400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400" kern="0" dirty="0">
                <a:solidFill>
                  <a:srgbClr val="0000FF"/>
                </a:solidFill>
                <a:latin typeface="Times New Roman" pitchFamily="18" charset="0"/>
              </a:rPr>
              <a:t> di </a:t>
            </a:r>
            <a:r>
              <a:rPr lang="en-US" sz="2400" kern="0" dirty="0" err="1">
                <a:solidFill>
                  <a:srgbClr val="0000FF"/>
                </a:solidFill>
                <a:latin typeface="Times New Roman" pitchFamily="18" charset="0"/>
              </a:rPr>
              <a:t>chuyển</a:t>
            </a:r>
            <a:r>
              <a:rPr lang="en-US" sz="2400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FF"/>
                </a:solidFill>
                <a:latin typeface="Times New Roman" pitchFamily="18" charset="0"/>
              </a:rPr>
              <a:t>chuột</a:t>
            </a:r>
            <a:r>
              <a:rPr lang="en-US" sz="2400" kern="0" dirty="0">
                <a:solidFill>
                  <a:srgbClr val="0000FF"/>
                </a:solidFill>
                <a:latin typeface="Times New Roman" pitchFamily="18" charset="0"/>
              </a:rPr>
              <a:t> qua </a:t>
            </a:r>
            <a:r>
              <a:rPr lang="en-US" sz="2400" kern="0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400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FF"/>
                </a:solidFill>
                <a:latin typeface="Times New Roman" pitchFamily="18" charset="0"/>
              </a:rPr>
              <a:t>tên</a:t>
            </a:r>
            <a:r>
              <a:rPr lang="en-US" sz="2400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FF"/>
                </a:solidFill>
                <a:latin typeface="Times New Roman" pitchFamily="18" charset="0"/>
              </a:rPr>
              <a:t>cột</a:t>
            </a:r>
            <a:r>
              <a:rPr lang="en-US" sz="2400" kern="0" dirty="0">
                <a:solidFill>
                  <a:srgbClr val="0000FF"/>
                </a:solidFill>
                <a:latin typeface="Times New Roman" pitchFamily="18" charset="0"/>
              </a:rPr>
              <a:t> (</a:t>
            </a:r>
            <a:r>
              <a:rPr lang="en-US" sz="2400" kern="0" dirty="0" err="1">
                <a:solidFill>
                  <a:srgbClr val="0000FF"/>
                </a:solidFill>
                <a:latin typeface="Times New Roman" pitchFamily="18" charset="0"/>
              </a:rPr>
              <a:t>hàng</a:t>
            </a:r>
            <a:r>
              <a:rPr lang="en-US" sz="2400" kern="0" dirty="0">
                <a:solidFill>
                  <a:srgbClr val="0000FF"/>
                </a:solidFill>
                <a:latin typeface="Times New Roman" pitchFamily="18" charset="0"/>
              </a:rPr>
              <a:t>) </a:t>
            </a:r>
            <a:r>
              <a:rPr lang="en-US" sz="2400" kern="0" dirty="0" err="1">
                <a:solidFill>
                  <a:srgbClr val="0000FF"/>
                </a:solidFill>
                <a:latin typeface="Times New Roman" pitchFamily="18" charset="0"/>
              </a:rPr>
              <a:t>đến</a:t>
            </a:r>
            <a:r>
              <a:rPr lang="en-US" sz="2400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FF"/>
                </a:solidFill>
                <a:latin typeface="Times New Roman" pitchFamily="18" charset="0"/>
              </a:rPr>
              <a:t>cột</a:t>
            </a:r>
            <a:r>
              <a:rPr lang="en-US" sz="2400" kern="0" dirty="0">
                <a:solidFill>
                  <a:srgbClr val="0000FF"/>
                </a:solidFill>
                <a:latin typeface="Times New Roman" pitchFamily="18" charset="0"/>
              </a:rPr>
              <a:t> (</a:t>
            </a:r>
            <a:r>
              <a:rPr lang="en-US" sz="2400" kern="0" dirty="0" err="1">
                <a:solidFill>
                  <a:srgbClr val="0000FF"/>
                </a:solidFill>
                <a:latin typeface="Times New Roman" pitchFamily="18" charset="0"/>
              </a:rPr>
              <a:t>hàng</a:t>
            </a:r>
            <a:r>
              <a:rPr lang="en-US" sz="2400" kern="0" dirty="0">
                <a:solidFill>
                  <a:srgbClr val="0000FF"/>
                </a:solidFill>
                <a:latin typeface="Times New Roman" pitchFamily="18" charset="0"/>
              </a:rPr>
              <a:t>) </a:t>
            </a:r>
            <a:r>
              <a:rPr lang="en-US" sz="2400" kern="0" dirty="0" err="1">
                <a:solidFill>
                  <a:srgbClr val="0000FF"/>
                </a:solidFill>
                <a:latin typeface="Times New Roman" pitchFamily="18" charset="0"/>
              </a:rPr>
              <a:t>cuối</a:t>
            </a:r>
            <a:r>
              <a:rPr lang="en-US" sz="2400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FF"/>
                </a:solidFill>
                <a:latin typeface="Times New Roman" pitchFamily="18" charset="0"/>
              </a:rPr>
              <a:t>cùng</a:t>
            </a:r>
            <a:r>
              <a:rPr lang="en-US" sz="2400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FF"/>
                </a:solidFill>
                <a:latin typeface="Times New Roman" pitchFamily="18" charset="0"/>
              </a:rPr>
              <a:t>cần</a:t>
            </a:r>
            <a:r>
              <a:rPr lang="en-US" sz="2400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FF"/>
                </a:solidFill>
                <a:latin typeface="Times New Roman" pitchFamily="18" charset="0"/>
              </a:rPr>
              <a:t>chọn</a:t>
            </a:r>
            <a:r>
              <a:rPr lang="en-US" sz="2400" kern="0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419100" y="0"/>
            <a:ext cx="7734300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>
                        <a:alpha val="50000"/>
                      </a:srgbClr>
                    </a:gs>
                    <a:gs pos="100000">
                      <a:srgbClr val="FF99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sz="24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>
                        <a:alpha val="50000"/>
                      </a:srgbClr>
                    </a:gs>
                    <a:gs pos="100000">
                      <a:srgbClr val="FF99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8: BÀI THỰC HÀNH 2 (T2)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>
                        <a:alpha val="50000"/>
                      </a:srgbClr>
                    </a:gs>
                    <a:gs pos="100000">
                      <a:srgbClr val="FF99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LÀM QUEN VỚI CÁC KIỂU DỮ LIỆU TRÊN TRANG TÍNH</a:t>
            </a:r>
          </a:p>
        </p:txBody>
      </p:sp>
    </p:spTree>
    <p:extLst>
      <p:ext uri="{BB962C8B-B14F-4D97-AF65-F5344CB8AC3E}">
        <p14:creationId xmlns:p14="http://schemas.microsoft.com/office/powerpoint/2010/main" val="140155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0" y="0"/>
            <a:ext cx="9116390" cy="6837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71005" y="0"/>
            <a:ext cx="822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7"/>
          <p:cNvSpPr txBox="1">
            <a:spLocks noGrp="1" noChangeArrowheads="1"/>
          </p:cNvSpPr>
          <p:nvPr>
            <p:ph idx="1"/>
          </p:nvPr>
        </p:nvSpPr>
        <p:spPr bwMode="auto">
          <a:xfrm>
            <a:off x="27610" y="620688"/>
            <a:ext cx="9116390" cy="6961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4488" indent="-344488">
              <a:defRPr>
                <a:solidFill>
                  <a:schemeClr val="tx1"/>
                </a:solidFill>
                <a:latin typeface="Arial" charset="0"/>
              </a:defRPr>
            </a:lvl1pPr>
            <a:lvl2pPr marL="57785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Ctrl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*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</a:rPr>
              <a:t>Nhận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</a:rPr>
              <a:t>xét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Nhấn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giữ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phím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Ctrl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khi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chọn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nhiều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khối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không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liền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kề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B100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Cho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2:2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2:4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B2:D6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tabLst>
                <a:tab pos="800100" algn="l"/>
              </a:tabLst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*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</a:rPr>
              <a:t>Nhận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</a:rPr>
              <a:t>xét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</a:rPr>
              <a:t>: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tabLst>
                <a:tab pos="800100" algn="l"/>
              </a:tabLst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+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Khi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nhập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B100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vào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ô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hộp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rồi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nhấn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Enter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thì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ô B100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đã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kích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hoạt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tabLst>
                <a:tab pos="800100" algn="l"/>
              </a:tabLst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+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thể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chọn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ô,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cột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hàng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hoặc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khối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nhập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vào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hộp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ô,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cột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hàng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khối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muốn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chọn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sau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mỗi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lần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nhập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nhấn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Enter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04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419100" y="0"/>
            <a:ext cx="7734300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>
                        <a:alpha val="50000"/>
                      </a:srgbClr>
                    </a:gs>
                    <a:gs pos="100000">
                      <a:srgbClr val="FF99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sz="24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>
                        <a:alpha val="50000"/>
                      </a:srgbClr>
                    </a:gs>
                    <a:gs pos="100000">
                      <a:srgbClr val="FF99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8: BÀI THỰC HÀNH 2 (T2)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>
                        <a:alpha val="50000"/>
                      </a:srgbClr>
                    </a:gs>
                    <a:gs pos="100000">
                      <a:srgbClr val="FF99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LÀM QUEN VỚI CÁC KIỂU DỮ LIỆU TRÊN TRANG TÍNH</a:t>
            </a:r>
          </a:p>
        </p:txBody>
      </p:sp>
      <p:grpSp>
        <p:nvGrpSpPr>
          <p:cNvPr id="5126" name="Group 6"/>
          <p:cNvGrpSpPr>
            <a:grpSpLocks/>
          </p:cNvGrpSpPr>
          <p:nvPr/>
        </p:nvGrpSpPr>
        <p:grpSpPr bwMode="auto">
          <a:xfrm>
            <a:off x="0" y="1219200"/>
            <a:ext cx="5334000" cy="609600"/>
            <a:chOff x="91" y="576"/>
            <a:chExt cx="2777" cy="336"/>
          </a:xfrm>
        </p:grpSpPr>
        <p:sp>
          <p:nvSpPr>
            <p:cNvPr id="5127" name="AutoShape 6"/>
            <p:cNvSpPr>
              <a:spLocks noChangeArrowheads="1"/>
            </p:cNvSpPr>
            <p:nvPr/>
          </p:nvSpPr>
          <p:spPr bwMode="gray">
            <a:xfrm>
              <a:off x="467" y="602"/>
              <a:ext cx="2401" cy="288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00CCFF"/>
                </a:gs>
                <a:gs pos="100000">
                  <a:schemeClr val="bg1">
                    <a:alpha val="5000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28" name="Text Box 8"/>
            <p:cNvSpPr txBox="1">
              <a:spLocks noChangeArrowheads="1"/>
            </p:cNvSpPr>
            <p:nvPr/>
          </p:nvSpPr>
          <p:spPr bwMode="auto">
            <a:xfrm>
              <a:off x="568" y="589"/>
              <a:ext cx="2145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600" b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BÀI TẬP 3: Mở bảng tính</a:t>
              </a:r>
            </a:p>
          </p:txBody>
        </p:sp>
        <p:grpSp>
          <p:nvGrpSpPr>
            <p:cNvPr id="5129" name="Group 7"/>
            <p:cNvGrpSpPr>
              <a:grpSpLocks/>
            </p:cNvGrpSpPr>
            <p:nvPr/>
          </p:nvGrpSpPr>
          <p:grpSpPr bwMode="auto">
            <a:xfrm>
              <a:off x="105" y="576"/>
              <a:ext cx="379" cy="336"/>
              <a:chOff x="1583" y="1494"/>
              <a:chExt cx="526" cy="526"/>
            </a:xfrm>
          </p:grpSpPr>
          <p:sp>
            <p:nvSpPr>
              <p:cNvPr id="5130" name="Oval 8"/>
              <p:cNvSpPr>
                <a:spLocks noChangeArrowheads="1"/>
              </p:cNvSpPr>
              <p:nvPr/>
            </p:nvSpPr>
            <p:spPr bwMode="gray">
              <a:xfrm>
                <a:off x="1583" y="1494"/>
                <a:ext cx="526" cy="526"/>
              </a:xfrm>
              <a:prstGeom prst="ellipse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31" name="Oval 9"/>
              <p:cNvSpPr>
                <a:spLocks noChangeArrowheads="1"/>
              </p:cNvSpPr>
              <p:nvPr/>
            </p:nvSpPr>
            <p:spPr bwMode="gray">
              <a:xfrm>
                <a:off x="1634" y="1547"/>
                <a:ext cx="425" cy="425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32" name="Oval 10"/>
              <p:cNvSpPr>
                <a:spLocks noChangeArrowheads="1"/>
              </p:cNvSpPr>
              <p:nvPr/>
            </p:nvSpPr>
            <p:spPr bwMode="gray">
              <a:xfrm>
                <a:off x="1642" y="1557"/>
                <a:ext cx="406" cy="406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5001"/>
                    </a:srgbClr>
                  </a:gs>
                  <a:gs pos="100000">
                    <a:srgbClr val="A2A2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33" name="Oval 11"/>
              <p:cNvSpPr>
                <a:spLocks noChangeArrowheads="1"/>
              </p:cNvSpPr>
              <p:nvPr/>
            </p:nvSpPr>
            <p:spPr bwMode="gray">
              <a:xfrm>
                <a:off x="1652" y="1582"/>
                <a:ext cx="265" cy="26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34" name="Oval 12"/>
              <p:cNvSpPr>
                <a:spLocks noChangeArrowheads="1"/>
              </p:cNvSpPr>
              <p:nvPr/>
            </p:nvSpPr>
            <p:spPr bwMode="gray">
              <a:xfrm>
                <a:off x="1659" y="1571"/>
                <a:ext cx="366" cy="366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0"/>
                    </a:srgbClr>
                  </a:gs>
                  <a:gs pos="100000">
                    <a:srgbClr val="C2C2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135" name="Text Box 45"/>
            <p:cNvSpPr txBox="1">
              <a:spLocks noChangeArrowheads="1"/>
            </p:cNvSpPr>
            <p:nvPr/>
          </p:nvSpPr>
          <p:spPr bwMode="auto">
            <a:xfrm>
              <a:off x="91" y="611"/>
              <a:ext cx="40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 b="1" dirty="0" smtClean="0">
                <a:solidFill>
                  <a:srgbClr val="FF3300"/>
                </a:solidFill>
              </a:endParaRPr>
            </a:p>
          </p:txBody>
        </p:sp>
      </p:grp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152400" y="1812925"/>
            <a:ext cx="480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u="sng" smtClean="0">
                <a:solidFill>
                  <a:srgbClr val="0000FF"/>
                </a:solidFill>
              </a:rPr>
              <a:t>a</a:t>
            </a:r>
            <a:r>
              <a:rPr lang="en-US" sz="2000" b="1" smtClean="0">
                <a:solidFill>
                  <a:srgbClr val="0000FF"/>
                </a:solidFill>
              </a:rPr>
              <a:t>/  </a:t>
            </a:r>
            <a:r>
              <a:rPr lang="nl-NL" sz="2000" b="1" u="sng" smtClean="0">
                <a:solidFill>
                  <a:srgbClr val="0000FF"/>
                </a:solidFill>
              </a:rPr>
              <a:t>Mở bảng tính mới</a:t>
            </a:r>
            <a:endParaRPr lang="en-US" sz="2000" b="1" u="sng" smtClean="0">
              <a:solidFill>
                <a:srgbClr val="0000FF"/>
              </a:solidFill>
            </a:endParaRPr>
          </a:p>
        </p:txBody>
      </p:sp>
      <p:sp>
        <p:nvSpPr>
          <p:cNvPr id="5138" name="AutoShape 18"/>
          <p:cNvSpPr>
            <a:spLocks noChangeArrowheads="1"/>
          </p:cNvSpPr>
          <p:nvPr/>
        </p:nvSpPr>
        <p:spPr bwMode="auto">
          <a:xfrm rot="-132253">
            <a:off x="5715000" y="2286000"/>
            <a:ext cx="3429000" cy="1600200"/>
          </a:xfrm>
          <a:prstGeom prst="cloudCallout">
            <a:avLst>
              <a:gd name="adj1" fmla="val -130773"/>
              <a:gd name="adj2" fmla="val -69171"/>
            </a:avLst>
          </a:prstGeom>
          <a:solidFill>
            <a:schemeClr val="accent1"/>
          </a:solidFill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800000"/>
                </a:solidFill>
              </a:rPr>
              <a:t>Để mở bảng tính mới có mấy cách để thực hiện?</a:t>
            </a: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228600" y="2209800"/>
            <a:ext cx="480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FF"/>
                </a:solidFill>
              </a:rPr>
              <a:t>Có 3 cách cơ bản:</a:t>
            </a:r>
            <a:r>
              <a:rPr lang="en-US" sz="2000" b="1" u="sng" smtClean="0">
                <a:solidFill>
                  <a:srgbClr val="0000FF"/>
                </a:solidFill>
              </a:rPr>
              <a:t> </a:t>
            </a:r>
            <a:endParaRPr lang="en-US" sz="2000" smtClean="0">
              <a:solidFill>
                <a:srgbClr val="0000FF"/>
              </a:solidFill>
            </a:endParaRPr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>
            <a:off x="5257800" y="1143000"/>
            <a:ext cx="0" cy="57150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228600" y="2574925"/>
            <a:ext cx="480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u="sng" smtClean="0">
                <a:solidFill>
                  <a:srgbClr val="0000FF"/>
                </a:solidFill>
              </a:rPr>
              <a:t>Cách 1</a:t>
            </a:r>
            <a:r>
              <a:rPr lang="en-US" sz="2000" b="1" smtClean="0">
                <a:solidFill>
                  <a:srgbClr val="0000FF"/>
                </a:solidFill>
              </a:rPr>
              <a:t>: Vào bảng chọn File/ New</a:t>
            </a:r>
            <a:r>
              <a:rPr lang="en-US" sz="2000" b="1" u="sng" smtClean="0">
                <a:solidFill>
                  <a:srgbClr val="0000FF"/>
                </a:solidFill>
              </a:rPr>
              <a:t> </a:t>
            </a:r>
            <a:endParaRPr lang="en-US" sz="2000" smtClean="0">
              <a:solidFill>
                <a:srgbClr val="0000FF"/>
              </a:solidFill>
            </a:endParaRP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228600" y="2971800"/>
            <a:ext cx="480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u="sng" dirty="0" err="1" smtClean="0">
                <a:solidFill>
                  <a:srgbClr val="0000FF"/>
                </a:solidFill>
              </a:rPr>
              <a:t>Cách</a:t>
            </a:r>
            <a:r>
              <a:rPr lang="en-US" sz="2000" b="1" u="sng" dirty="0" smtClean="0">
                <a:solidFill>
                  <a:srgbClr val="0000FF"/>
                </a:solidFill>
              </a:rPr>
              <a:t> 2</a:t>
            </a:r>
            <a:r>
              <a:rPr lang="en-US" sz="2000" b="1" dirty="0" smtClean="0">
                <a:solidFill>
                  <a:srgbClr val="0000FF"/>
                </a:solidFill>
              </a:rPr>
              <a:t>: </a:t>
            </a:r>
            <a:r>
              <a:rPr lang="en-US" sz="2000" b="1" dirty="0" err="1" smtClean="0">
                <a:solidFill>
                  <a:srgbClr val="0000FF"/>
                </a:solidFill>
              </a:rPr>
              <a:t>Nháy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nút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lệnh</a:t>
            </a:r>
            <a:r>
              <a:rPr lang="en-US" sz="2000" b="1" dirty="0" smtClean="0">
                <a:solidFill>
                  <a:srgbClr val="0000FF"/>
                </a:solidFill>
              </a:rPr>
              <a:t> New       </a:t>
            </a:r>
            <a:r>
              <a:rPr lang="en-US" sz="2000" b="1" dirty="0" err="1" smtClean="0">
                <a:solidFill>
                  <a:srgbClr val="0000FF"/>
                </a:solidFill>
              </a:rPr>
              <a:t>trên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thanh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công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cụ</a:t>
            </a:r>
            <a:r>
              <a:rPr lang="en-US" sz="2000" b="1" u="sng" dirty="0" smtClean="0">
                <a:solidFill>
                  <a:srgbClr val="0000FF"/>
                </a:solidFill>
              </a:rPr>
              <a:t> 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228600" y="3657600"/>
            <a:ext cx="480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u="sng" smtClean="0">
                <a:solidFill>
                  <a:srgbClr val="0000FF"/>
                </a:solidFill>
              </a:rPr>
              <a:t>Cách 3</a:t>
            </a:r>
            <a:r>
              <a:rPr lang="en-US" sz="2000" b="1" smtClean="0">
                <a:solidFill>
                  <a:srgbClr val="0000FF"/>
                </a:solidFill>
              </a:rPr>
              <a:t>:</a:t>
            </a:r>
            <a:r>
              <a:rPr lang="en-US" sz="2000" b="1" u="sng" smtClean="0">
                <a:solidFill>
                  <a:srgbClr val="0000FF"/>
                </a:solidFill>
              </a:rPr>
              <a:t> </a:t>
            </a:r>
            <a:r>
              <a:rPr lang="en-US" sz="2000" b="1" smtClean="0">
                <a:solidFill>
                  <a:srgbClr val="0000FF"/>
                </a:solidFill>
              </a:rPr>
              <a:t>Nhấn tổ hợp phím (Ctrl + N)</a:t>
            </a:r>
            <a:endParaRPr lang="en-US" sz="2000" smtClean="0">
              <a:solidFill>
                <a:srgbClr val="0000FF"/>
              </a:solidFill>
            </a:endParaRPr>
          </a:p>
        </p:txBody>
      </p:sp>
      <p:pic>
        <p:nvPicPr>
          <p:cNvPr id="5145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76400"/>
            <a:ext cx="348138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6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76400"/>
            <a:ext cx="34290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8" name="Rectangle 28"/>
          <p:cNvSpPr>
            <a:spLocks noChangeArrowheads="1"/>
          </p:cNvSpPr>
          <p:nvPr/>
        </p:nvSpPr>
        <p:spPr bwMode="auto">
          <a:xfrm>
            <a:off x="457200" y="4495800"/>
            <a:ext cx="4648200" cy="1524000"/>
          </a:xfrm>
          <a:prstGeom prst="rect">
            <a:avLst/>
          </a:prstGeom>
          <a:solidFill>
            <a:srgbClr val="FFCCCC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800000"/>
                </a:solidFill>
              </a:rPr>
              <a:t>Thực hành: Mở 3 trang tính mới với 3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800000"/>
                </a:solidFill>
              </a:rPr>
              <a:t>Cách khác nhau?</a:t>
            </a:r>
          </a:p>
        </p:txBody>
      </p:sp>
      <p:pic>
        <p:nvPicPr>
          <p:cNvPr id="26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125" y="2984326"/>
            <a:ext cx="5334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9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40"/>
                            </p:stCondLst>
                            <p:childTnLst>
                              <p:par>
                                <p:cTn id="5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7" grpId="0"/>
      <p:bldP spid="5138" grpId="0" animBg="1"/>
      <p:bldP spid="5138" grpId="1" animBg="1"/>
      <p:bldP spid="5139" grpId="0"/>
      <p:bldP spid="5141" grpId="0"/>
      <p:bldP spid="5142" grpId="0"/>
      <p:bldP spid="5143" grpId="0"/>
      <p:bldP spid="51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419100" y="0"/>
            <a:ext cx="8041332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>
                        <a:alpha val="50000"/>
                      </a:srgbClr>
                    </a:gs>
                    <a:gs pos="100000">
                      <a:srgbClr val="FF99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>
                        <a:alpha val="50000"/>
                      </a:srgbClr>
                    </a:gs>
                    <a:gs pos="100000">
                      <a:srgbClr val="FF99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 8: BÀI THỰC HÀNH 2 (T2)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>
                        <a:alpha val="50000"/>
                      </a:srgbClr>
                    </a:gs>
                    <a:gs pos="100000">
                      <a:srgbClr val="FF99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CÁC KIỂU DỮ LIỆU TRÊN TRANG TÍNH</a:t>
            </a:r>
          </a:p>
        </p:txBody>
      </p:sp>
      <p:grpSp>
        <p:nvGrpSpPr>
          <p:cNvPr id="7173" name="Group 5"/>
          <p:cNvGrpSpPr>
            <a:grpSpLocks/>
          </p:cNvGrpSpPr>
          <p:nvPr/>
        </p:nvGrpSpPr>
        <p:grpSpPr bwMode="auto">
          <a:xfrm>
            <a:off x="26891" y="1219200"/>
            <a:ext cx="5307109" cy="609600"/>
            <a:chOff x="105" y="576"/>
            <a:chExt cx="2763" cy="336"/>
          </a:xfrm>
        </p:grpSpPr>
        <p:sp>
          <p:nvSpPr>
            <p:cNvPr id="7174" name="AutoShape 6"/>
            <p:cNvSpPr>
              <a:spLocks noChangeArrowheads="1"/>
            </p:cNvSpPr>
            <p:nvPr/>
          </p:nvSpPr>
          <p:spPr bwMode="gray">
            <a:xfrm>
              <a:off x="467" y="602"/>
              <a:ext cx="2401" cy="288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00CCFF"/>
                </a:gs>
                <a:gs pos="100000">
                  <a:schemeClr val="bg1">
                    <a:alpha val="5000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75" name="Text Box 7"/>
            <p:cNvSpPr txBox="1">
              <a:spLocks noChangeArrowheads="1"/>
            </p:cNvSpPr>
            <p:nvPr/>
          </p:nvSpPr>
          <p:spPr bwMode="auto">
            <a:xfrm>
              <a:off x="568" y="589"/>
              <a:ext cx="2145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600" b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BÀI TẬP 3: Mở bảng tính</a:t>
              </a:r>
            </a:p>
          </p:txBody>
        </p:sp>
        <p:grpSp>
          <p:nvGrpSpPr>
            <p:cNvPr id="7176" name="Group 7"/>
            <p:cNvGrpSpPr>
              <a:grpSpLocks/>
            </p:cNvGrpSpPr>
            <p:nvPr/>
          </p:nvGrpSpPr>
          <p:grpSpPr bwMode="auto">
            <a:xfrm>
              <a:off x="105" y="576"/>
              <a:ext cx="379" cy="336"/>
              <a:chOff x="1583" y="1494"/>
              <a:chExt cx="526" cy="526"/>
            </a:xfrm>
          </p:grpSpPr>
          <p:sp>
            <p:nvSpPr>
              <p:cNvPr id="7177" name="Oval 8"/>
              <p:cNvSpPr>
                <a:spLocks noChangeArrowheads="1"/>
              </p:cNvSpPr>
              <p:nvPr/>
            </p:nvSpPr>
            <p:spPr bwMode="gray">
              <a:xfrm>
                <a:off x="1583" y="1494"/>
                <a:ext cx="526" cy="526"/>
              </a:xfrm>
              <a:prstGeom prst="ellipse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78" name="Oval 9"/>
              <p:cNvSpPr>
                <a:spLocks noChangeArrowheads="1"/>
              </p:cNvSpPr>
              <p:nvPr/>
            </p:nvSpPr>
            <p:spPr bwMode="gray">
              <a:xfrm>
                <a:off x="1634" y="1547"/>
                <a:ext cx="425" cy="425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79" name="Oval 10"/>
              <p:cNvSpPr>
                <a:spLocks noChangeArrowheads="1"/>
              </p:cNvSpPr>
              <p:nvPr/>
            </p:nvSpPr>
            <p:spPr bwMode="gray">
              <a:xfrm>
                <a:off x="1642" y="1557"/>
                <a:ext cx="406" cy="406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5001"/>
                    </a:srgbClr>
                  </a:gs>
                  <a:gs pos="100000">
                    <a:srgbClr val="A2A2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80" name="Oval 11"/>
              <p:cNvSpPr>
                <a:spLocks noChangeArrowheads="1"/>
              </p:cNvSpPr>
              <p:nvPr/>
            </p:nvSpPr>
            <p:spPr bwMode="gray">
              <a:xfrm>
                <a:off x="1652" y="1582"/>
                <a:ext cx="265" cy="26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81" name="Oval 12"/>
              <p:cNvSpPr>
                <a:spLocks noChangeArrowheads="1"/>
              </p:cNvSpPr>
              <p:nvPr/>
            </p:nvSpPr>
            <p:spPr bwMode="gray">
              <a:xfrm>
                <a:off x="1659" y="1571"/>
                <a:ext cx="366" cy="366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0"/>
                    </a:srgbClr>
                  </a:gs>
                  <a:gs pos="100000">
                    <a:srgbClr val="C2C2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7183" name="Line 15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152400" y="1812925"/>
            <a:ext cx="480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u="sng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  </a:t>
            </a:r>
            <a:r>
              <a:rPr lang="nl-NL" sz="2000" b="1" u="sng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Mở một bảng tính mới</a:t>
            </a:r>
            <a:endParaRPr lang="en-US" sz="2000" b="1" u="sng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>
            <a:off x="5257800" y="1143000"/>
            <a:ext cx="0" cy="57150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152400" y="2193925"/>
            <a:ext cx="518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u="sng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  </a:t>
            </a:r>
            <a:r>
              <a:rPr lang="nl-NL" sz="2000" b="1" u="sng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Mở bảng tính đã được lưu trong máy.</a:t>
            </a:r>
            <a:endParaRPr lang="en-US" sz="2000" b="1" u="sng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7" name="AutoShape 19"/>
          <p:cNvSpPr>
            <a:spLocks noChangeArrowheads="1"/>
          </p:cNvSpPr>
          <p:nvPr/>
        </p:nvSpPr>
        <p:spPr bwMode="auto">
          <a:xfrm rot="-132253">
            <a:off x="5715000" y="2895600"/>
            <a:ext cx="3429000" cy="1600200"/>
          </a:xfrm>
          <a:prstGeom prst="cloudCallout">
            <a:avLst>
              <a:gd name="adj1" fmla="val -89250"/>
              <a:gd name="adj2" fmla="val -74222"/>
            </a:avLst>
          </a:prstGeom>
          <a:solidFill>
            <a:schemeClr val="accent1"/>
          </a:solidFill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Để mở bảng tính đã được lưu trong máy có mấy cách để thực hiện?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228600" y="2574925"/>
            <a:ext cx="480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3 cách cơ bản:</a:t>
            </a:r>
            <a:r>
              <a:rPr lang="en-US" sz="2000" b="1" u="sng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228600" y="2940050"/>
            <a:ext cx="480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File/ Open</a:t>
            </a:r>
            <a:r>
              <a:rPr lang="en-US" sz="20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264906" y="3336925"/>
            <a:ext cx="480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Open              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0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264226" y="4022725"/>
            <a:ext cx="480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(Ctrl + O)</a:t>
            </a:r>
            <a:endParaRPr lang="en-US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92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2600"/>
            <a:ext cx="36576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3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2600"/>
            <a:ext cx="3581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94" name="Rectangle 26"/>
          <p:cNvSpPr>
            <a:spLocks noChangeArrowheads="1"/>
          </p:cNvSpPr>
          <p:nvPr/>
        </p:nvSpPr>
        <p:spPr bwMode="auto">
          <a:xfrm>
            <a:off x="341106" y="4585158"/>
            <a:ext cx="4648200" cy="1524000"/>
          </a:xfrm>
          <a:prstGeom prst="rect">
            <a:avLst/>
          </a:prstGeom>
          <a:solidFill>
            <a:srgbClr val="FFCCCC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0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Danh_sach_lop_em</a:t>
            </a:r>
            <a:r>
              <a:rPr lang="en-US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0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164184"/>
              </p:ext>
            </p:extLst>
          </p:nvPr>
        </p:nvGraphicFramePr>
        <p:xfrm>
          <a:off x="3491880" y="3334712"/>
          <a:ext cx="648072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Bitmap Image" r:id="rId5" imgW="200159" imgH="209524" progId="PBrush">
                  <p:embed/>
                </p:oleObj>
              </mc:Choice>
              <mc:Fallback>
                <p:oleObj name="Bitmap Image" r:id="rId5" imgW="200159" imgH="209524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3334712"/>
                        <a:ext cx="648072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774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6" grpId="0"/>
      <p:bldP spid="7187" grpId="0" animBg="1"/>
      <p:bldP spid="7187" grpId="1" animBg="1"/>
      <p:bldP spid="7188" grpId="0"/>
      <p:bldP spid="7189" grpId="0"/>
      <p:bldP spid="7190" grpId="0"/>
      <p:bldP spid="7191" grpId="0"/>
      <p:bldP spid="719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6" y="0"/>
            <a:ext cx="9116390" cy="6837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39565" y="491480"/>
            <a:ext cx="889248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1.18) 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Danh_sach_lop_em</a:t>
            </a:r>
            <a:r>
              <a:rPr lang="en-US" alt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49" y="1772816"/>
            <a:ext cx="5256584" cy="257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4797152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Save As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File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So_theo_doi_the_luc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21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endParaRPr lang="vi-VN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0820426" y="1447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80528" y="764704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endParaRPr lang="en-US" sz="2800" b="1" u="sng" dirty="0" smtClean="0">
              <a:solidFill>
                <a:prstClr val="black"/>
              </a:solidFill>
            </a:endParaRPr>
          </a:p>
          <a:p>
            <a:pPr indent="457200"/>
            <a:endParaRPr lang="en-US" sz="2800" b="1" u="sng" dirty="0">
              <a:solidFill>
                <a:prstClr val="black"/>
              </a:solidFill>
            </a:endParaRPr>
          </a:p>
          <a:p>
            <a:pPr indent="457200"/>
            <a:endParaRPr lang="en-US" sz="2800" b="1" u="sng" dirty="0" smtClean="0">
              <a:solidFill>
                <a:prstClr val="black"/>
              </a:solidFill>
            </a:endParaRPr>
          </a:p>
          <a:p>
            <a:pPr indent="457200"/>
            <a:endParaRPr lang="en-US" sz="2800" b="1" u="sng" dirty="0">
              <a:solidFill>
                <a:prstClr val="black"/>
              </a:solidFill>
            </a:endParaRPr>
          </a:p>
          <a:p>
            <a:pPr marL="280988" algn="ctr"/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I.ÔN BÀI CŨ  </a:t>
            </a:r>
          </a:p>
          <a:p>
            <a:pPr indent="457200"/>
            <a:endParaRPr lang="vi-VN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7386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6" y="0"/>
            <a:ext cx="9116390" cy="6837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33400" y="1393239"/>
            <a:ext cx="787339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  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+</a:t>
            </a:r>
            <a:r>
              <a:rPr kumimoji="0" lang="en-US" sz="2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Cách</a:t>
            </a:r>
            <a:r>
              <a:rPr kumimoji="0" lang="en-US" sz="2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1: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Nháy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chuột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nút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trên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thanh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công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cụ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mở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bảng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chọn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Start,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chọn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Microsoft Excel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khởi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Excel: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9" descr="Description: Giải bài tập Tin học 7 | Để học tốt Tin học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417" y="1435739"/>
            <a:ext cx="3810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36419" y="378904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1" name="Picture 10" descr="Giải bài tập Tin học 7 | Để học tốt Tin học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473" y="2479098"/>
            <a:ext cx="3571875" cy="193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685800" y="4643504"/>
            <a:ext cx="78832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kern="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b="1" kern="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kern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Excel  </a:t>
            </a:r>
            <a:r>
              <a:rPr lang="en-US" sz="24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kern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4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3509" y="926353"/>
            <a:ext cx="434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Bước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1: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Khởi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trang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endParaRPr lang="en-US" sz="2200" b="1" dirty="0"/>
          </a:p>
        </p:txBody>
      </p:sp>
      <p:pic>
        <p:nvPicPr>
          <p:cNvPr id="14" name="Picture 13" descr="Giải bài tập Tin học 7 | Để học tốt Tin học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0" t="9852" r="65600" b="70936"/>
          <a:stretch/>
        </p:blipFill>
        <p:spPr bwMode="auto">
          <a:xfrm>
            <a:off x="6417253" y="4703613"/>
            <a:ext cx="400050" cy="3714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762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6" y="0"/>
            <a:ext cx="9116390" cy="6837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980728"/>
            <a:ext cx="82809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Danh_sach_lop_em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Danh_sach_lop_em</a:t>
            </a:r>
            <a:endParaRPr lang="en-US" sz="32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4: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Save as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File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So_theo_doi_the_luc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5: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Excel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4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ình nền Powerpoint đơn giản, đẹp (10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28" y="188640"/>
            <a:ext cx="8620582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GB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CỦNG CỐ</a:t>
            </a:r>
            <a:endParaRPr lang="en-GB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endParaRPr lang="en-US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1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                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3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4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kết thúc phiên làm việc với Excel, ta thực hiện: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 File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Open       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 File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Exit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 File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File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Save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716016" y="2204864"/>
            <a:ext cx="792088" cy="43204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Oval 5"/>
          <p:cNvSpPr/>
          <p:nvPr/>
        </p:nvSpPr>
        <p:spPr>
          <a:xfrm>
            <a:off x="2915816" y="3140968"/>
            <a:ext cx="792088" cy="43204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425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ình nền Powerpoint đơn giản, đẹp (10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8915510" cy="667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93" y="1340768"/>
            <a:ext cx="8964488" cy="478539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vi-VN" sz="2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3:</a:t>
            </a:r>
            <a:r>
              <a:rPr lang="vi-V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bên trái thanh công thức, hiển thị địa chỉ của ô được chọn gọi là gì?</a:t>
            </a:r>
            <a:endParaRPr lang="en-GB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 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 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tên                 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endParaRPr lang="en-GB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2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4:</a:t>
            </a:r>
            <a:r>
              <a:rPr lang="vi-V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Để lưu bảng tính với một tên khác, vào menu File và chọn:</a:t>
            </a:r>
            <a:endParaRPr lang="en-GB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 Save</a:t>
            </a: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         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 Save. </a:t>
            </a: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 New </a:t>
            </a: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Open</a:t>
            </a:r>
            <a:endParaRPr lang="en-GB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2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5:</a:t>
            </a:r>
            <a:r>
              <a:rPr lang="vi-V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Để mở một bảng tính mới, vào</a:t>
            </a:r>
            <a:r>
              <a:rPr lang="en-GB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 và chọn:</a:t>
            </a:r>
            <a:endParaRPr lang="en-GB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 Save</a:t>
            </a: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         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 Save. </a:t>
            </a: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 New </a:t>
            </a: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Open</a:t>
            </a:r>
            <a:endParaRPr lang="en-GB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CỦNG CỐ</a:t>
            </a:r>
            <a:endParaRPr lang="en-GB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27984" y="2276872"/>
            <a:ext cx="792088" cy="43204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/>
          <p:cNvSpPr/>
          <p:nvPr/>
        </p:nvSpPr>
        <p:spPr>
          <a:xfrm>
            <a:off x="-108520" y="3645024"/>
            <a:ext cx="792088" cy="43204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/>
          <p:cNvSpPr/>
          <p:nvPr/>
        </p:nvSpPr>
        <p:spPr>
          <a:xfrm>
            <a:off x="4457755" y="4581128"/>
            <a:ext cx="792088" cy="43204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564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AutoShape 8"/>
          <p:cNvSpPr>
            <a:spLocks noChangeArrowheads="1"/>
          </p:cNvSpPr>
          <p:nvPr/>
        </p:nvSpPr>
        <p:spPr bwMode="gray">
          <a:xfrm>
            <a:off x="1797050" y="1968500"/>
            <a:ext cx="6192838" cy="99536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 algn="ctr">
            <a:solidFill>
              <a:schemeClr val="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smtClean="0">
                <a:solidFill>
                  <a:srgbClr val="FF3300"/>
                </a:solidFill>
                <a:cs typeface="Times New Roman" pitchFamily="18" charset="0"/>
              </a:rPr>
              <a:t>HƯỚNG DẪN TỰ HỌC</a:t>
            </a:r>
            <a:endParaRPr lang="en-US" altLang="en-US" sz="4000" b="1" smtClean="0">
              <a:solidFill>
                <a:srgbClr val="0000FF"/>
              </a:solidFill>
            </a:endParaRPr>
          </a:p>
        </p:txBody>
      </p:sp>
      <p:grpSp>
        <p:nvGrpSpPr>
          <p:cNvPr id="17412" name="Group 9"/>
          <p:cNvGrpSpPr>
            <a:grpSpLocks/>
          </p:cNvGrpSpPr>
          <p:nvPr/>
        </p:nvGrpSpPr>
        <p:grpSpPr bwMode="auto">
          <a:xfrm>
            <a:off x="1206500" y="2205038"/>
            <a:ext cx="609600" cy="604837"/>
            <a:chOff x="2078" y="1680"/>
            <a:chExt cx="1615" cy="1615"/>
          </a:xfrm>
        </p:grpSpPr>
        <p:sp>
          <p:nvSpPr>
            <p:cNvPr id="17413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414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0956" name="Oval 12"/>
            <p:cNvSpPr>
              <a:spLocks noChangeArrowheads="1"/>
            </p:cNvSpPr>
            <p:nvPr/>
          </p:nvSpPr>
          <p:spPr bwMode="gray">
            <a:xfrm>
              <a:off x="2255" y="1858"/>
              <a:ext cx="1262" cy="12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16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0958" name="Oval 14"/>
            <p:cNvSpPr>
              <a:spLocks noChangeArrowheads="1"/>
            </p:cNvSpPr>
            <p:nvPr/>
          </p:nvSpPr>
          <p:spPr bwMode="gray">
            <a:xfrm>
              <a:off x="2339" y="1939"/>
              <a:ext cx="1093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18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113049" y="3212976"/>
            <a:ext cx="6876839" cy="2880320"/>
          </a:xfrm>
        </p:spPr>
        <p:txBody>
          <a:bodyPr/>
          <a:lstStyle/>
          <a:p>
            <a:pPr>
              <a:buFontTx/>
              <a:buChar char="-"/>
            </a:pP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ếu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buFontTx/>
              <a:buChar char="-"/>
            </a:pP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4039029"/>
      </p:ext>
    </p:extLst>
  </p:cSld>
  <p:clrMapOvr>
    <a:masterClrMapping/>
  </p:clrMapOvr>
  <p:transition spd="slow" advClick="0" advTm="37912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62000"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1"/>
          <p:cNvGrpSpPr/>
          <p:nvPr/>
        </p:nvGrpSpPr>
        <p:grpSpPr>
          <a:xfrm>
            <a:off x="4349895" y="462635"/>
            <a:ext cx="3781594" cy="5036855"/>
            <a:chOff x="5425622" y="292790"/>
            <a:chExt cx="5834378" cy="5828280"/>
          </a:xfrm>
        </p:grpSpPr>
        <p:pic>
          <p:nvPicPr>
            <p:cNvPr id="160" name="Google Shape;160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1" name="Google Shape;161;p1"/>
            <p:cNvSpPr txBox="1"/>
            <p:nvPr/>
          </p:nvSpPr>
          <p:spPr>
            <a:xfrm rot="14949661">
              <a:off x="6674685" y="1156556"/>
              <a:ext cx="2025648" cy="902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3200" b="1" kern="0" dirty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30</a:t>
              </a:r>
              <a:endParaRPr sz="3200" b="1" kern="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2" name="Google Shape;162;p1"/>
            <p:cNvSpPr txBox="1"/>
            <p:nvPr/>
          </p:nvSpPr>
          <p:spPr>
            <a:xfrm rot="-9367408">
              <a:off x="5742637" y="2184872"/>
              <a:ext cx="2025648" cy="6766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3200" b="1" kern="0" dirty="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40</a:t>
              </a:r>
              <a:endParaRPr sz="3200" b="1" kern="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3" name="Google Shape;163;p1"/>
            <p:cNvSpPr txBox="1"/>
            <p:nvPr/>
          </p:nvSpPr>
          <p:spPr>
            <a:xfrm rot="17590276">
              <a:off x="8020995" y="1153631"/>
              <a:ext cx="2025648" cy="902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3200" b="1" kern="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20</a:t>
              </a:r>
              <a:endParaRPr sz="3200" b="1" ker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4" name="Google Shape;164;p1"/>
            <p:cNvSpPr txBox="1"/>
            <p:nvPr/>
          </p:nvSpPr>
          <p:spPr>
            <a:xfrm rot="-1444915">
              <a:off x="8917980" y="2189476"/>
              <a:ext cx="2025648" cy="6766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3200" b="1" kern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10</a:t>
              </a:r>
              <a:endParaRPr sz="3200" b="1"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5" name="Google Shape;165;p1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3200" b="1" kern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50</a:t>
              </a:r>
              <a:endParaRPr sz="3200" b="1"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6" name="Google Shape;166;p1"/>
            <p:cNvSpPr txBox="1"/>
            <p:nvPr/>
          </p:nvSpPr>
          <p:spPr>
            <a:xfrm rot="6703311">
              <a:off x="6660978" y="4380253"/>
              <a:ext cx="2025648" cy="902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3200" b="1" kern="0" dirty="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60</a:t>
              </a:r>
              <a:endParaRPr sz="3200" b="1" kern="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7" name="Google Shape;167;p1"/>
            <p:cNvSpPr txBox="1"/>
            <p:nvPr/>
          </p:nvSpPr>
          <p:spPr>
            <a:xfrm rot="3829829">
              <a:off x="8019635" y="4387492"/>
              <a:ext cx="2025648" cy="902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3200" b="1" kern="0" dirty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70</a:t>
              </a:r>
              <a:endParaRPr sz="3200" b="1" kern="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8" name="Google Shape;168;p1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3200" b="1" kern="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80</a:t>
              </a:r>
              <a:endParaRPr sz="3200" b="1" ker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69" name="Google Shape;169;p1"/>
          <p:cNvSpPr/>
          <p:nvPr/>
        </p:nvSpPr>
        <p:spPr>
          <a:xfrm rot="-5400000">
            <a:off x="8054688" y="2495680"/>
            <a:ext cx="605716" cy="990053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"/>
          <p:cNvSpPr/>
          <p:nvPr/>
        </p:nvSpPr>
        <p:spPr>
          <a:xfrm>
            <a:off x="6965768" y="5878311"/>
            <a:ext cx="2028009" cy="849085"/>
          </a:xfrm>
          <a:prstGeom prst="roundRect">
            <a:avLst>
              <a:gd name="adj" fmla="val 16667"/>
            </a:avLst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QUAY</a:t>
            </a:r>
            <a:endParaRPr sz="2400" b="1" kern="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1" name="Google Shape;171;p1">
            <a:hlinkClick r:id="rId5" action="ppaction://hlinksldjump"/>
          </p:cNvPr>
          <p:cNvSpPr/>
          <p:nvPr/>
        </p:nvSpPr>
        <p:spPr>
          <a:xfrm>
            <a:off x="651194" y="2149326"/>
            <a:ext cx="1003266" cy="133768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400" b="1" kern="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  <a:hlinkClick r:id="rId5" action="ppaction://hlinksldjump"/>
              </a:rPr>
              <a:t>1</a:t>
            </a:r>
            <a:endParaRPr sz="4400" b="1" kern="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0" name="Google Shape;180;p1"/>
          <p:cNvSpPr/>
          <p:nvPr/>
        </p:nvSpPr>
        <p:spPr>
          <a:xfrm>
            <a:off x="301822" y="95114"/>
            <a:ext cx="465117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800" b="1" kern="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VÒNG QUAY </a:t>
            </a:r>
            <a:endParaRPr sz="48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800" b="1" kern="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MAY MẮN</a:t>
            </a:r>
            <a:endParaRPr sz="48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81" name="Google Shape;181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3605" y="845531"/>
            <a:ext cx="371475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22304" y="1207472"/>
            <a:ext cx="371475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89363" y="680278"/>
            <a:ext cx="371475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333885" y="478533"/>
            <a:ext cx="535781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734647" y="2397345"/>
            <a:ext cx="1015661" cy="1155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105285" y="157835"/>
            <a:ext cx="4572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"/>
          <p:cNvSpPr/>
          <p:nvPr/>
        </p:nvSpPr>
        <p:spPr>
          <a:xfrm rot="-5400000">
            <a:off x="8054688" y="2495680"/>
            <a:ext cx="605716" cy="990053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"/>
          <p:cNvSpPr/>
          <p:nvPr/>
        </p:nvSpPr>
        <p:spPr>
          <a:xfrm rot="-5400000">
            <a:off x="8054688" y="2495680"/>
            <a:ext cx="605716" cy="990053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"/>
          <p:cNvSpPr/>
          <p:nvPr/>
        </p:nvSpPr>
        <p:spPr>
          <a:xfrm rot="-5400000">
            <a:off x="8054688" y="2495680"/>
            <a:ext cx="605716" cy="990053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"/>
          <p:cNvSpPr/>
          <p:nvPr/>
        </p:nvSpPr>
        <p:spPr>
          <a:xfrm rot="-5400000">
            <a:off x="8054688" y="2495680"/>
            <a:ext cx="605716" cy="990053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"/>
          <p:cNvSpPr/>
          <p:nvPr/>
        </p:nvSpPr>
        <p:spPr>
          <a:xfrm rot="-5400000">
            <a:off x="8054688" y="2495680"/>
            <a:ext cx="605716" cy="990053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"/>
          <p:cNvSpPr/>
          <p:nvPr/>
        </p:nvSpPr>
        <p:spPr>
          <a:xfrm rot="-5400000">
            <a:off x="8054688" y="2495680"/>
            <a:ext cx="605716" cy="990053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"/>
          <p:cNvSpPr/>
          <p:nvPr/>
        </p:nvSpPr>
        <p:spPr>
          <a:xfrm rot="-5400000">
            <a:off x="8054688" y="2495680"/>
            <a:ext cx="605716" cy="990053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"/>
          <p:cNvSpPr/>
          <p:nvPr/>
        </p:nvSpPr>
        <p:spPr>
          <a:xfrm rot="-5400000">
            <a:off x="8054688" y="2495680"/>
            <a:ext cx="605716" cy="990053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"/>
          <p:cNvSpPr/>
          <p:nvPr/>
        </p:nvSpPr>
        <p:spPr>
          <a:xfrm rot="-5400000">
            <a:off x="8054688" y="2495680"/>
            <a:ext cx="605716" cy="990053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"/>
          <p:cNvSpPr/>
          <p:nvPr/>
        </p:nvSpPr>
        <p:spPr>
          <a:xfrm rot="-5400000">
            <a:off x="8054688" y="2495680"/>
            <a:ext cx="605716" cy="990053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"/>
          <p:cNvSpPr/>
          <p:nvPr/>
        </p:nvSpPr>
        <p:spPr>
          <a:xfrm rot="-5400000">
            <a:off x="8054688" y="2495680"/>
            <a:ext cx="605716" cy="990053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"/>
          <p:cNvSpPr/>
          <p:nvPr/>
        </p:nvSpPr>
        <p:spPr>
          <a:xfrm rot="-5400000">
            <a:off x="8054688" y="2495680"/>
            <a:ext cx="605716" cy="990053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"/>
          <p:cNvSpPr/>
          <p:nvPr/>
        </p:nvSpPr>
        <p:spPr>
          <a:xfrm rot="-5400000">
            <a:off x="8054688" y="2495680"/>
            <a:ext cx="605716" cy="990053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"/>
          <p:cNvSpPr/>
          <p:nvPr/>
        </p:nvSpPr>
        <p:spPr>
          <a:xfrm rot="-5400000">
            <a:off x="8054688" y="2495680"/>
            <a:ext cx="605716" cy="990053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"/>
          <p:cNvSpPr/>
          <p:nvPr/>
        </p:nvSpPr>
        <p:spPr>
          <a:xfrm rot="-5400000">
            <a:off x="8054688" y="2495680"/>
            <a:ext cx="605716" cy="990053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"/>
          <p:cNvSpPr/>
          <p:nvPr/>
        </p:nvSpPr>
        <p:spPr>
          <a:xfrm rot="-5400000">
            <a:off x="8054688" y="2495680"/>
            <a:ext cx="605716" cy="990053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"/>
          <p:cNvSpPr/>
          <p:nvPr/>
        </p:nvSpPr>
        <p:spPr>
          <a:xfrm rot="-5400000">
            <a:off x="8054688" y="2495680"/>
            <a:ext cx="605716" cy="990053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"/>
          <p:cNvSpPr/>
          <p:nvPr/>
        </p:nvSpPr>
        <p:spPr>
          <a:xfrm rot="-5400000">
            <a:off x="8054688" y="2495680"/>
            <a:ext cx="605716" cy="990053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"/>
          <p:cNvSpPr/>
          <p:nvPr/>
        </p:nvSpPr>
        <p:spPr>
          <a:xfrm rot="-5400000">
            <a:off x="8054688" y="2495680"/>
            <a:ext cx="605716" cy="990053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"/>
          <p:cNvSpPr/>
          <p:nvPr/>
        </p:nvSpPr>
        <p:spPr>
          <a:xfrm rot="-5400000">
            <a:off x="8054688" y="2495680"/>
            <a:ext cx="605716" cy="990053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">
            <a:hlinkClick r:id="rId10" action="ppaction://hlinksldjump"/>
          </p:cNvPr>
          <p:cNvSpPr/>
          <p:nvPr/>
        </p:nvSpPr>
        <p:spPr>
          <a:xfrm rot="5400000">
            <a:off x="8415744" y="2684432"/>
            <a:ext cx="783772" cy="587828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171;p1">
            <a:hlinkClick r:id="rId11" action="ppaction://hlinksldjump"/>
          </p:cNvPr>
          <p:cNvSpPr/>
          <p:nvPr/>
        </p:nvSpPr>
        <p:spPr>
          <a:xfrm>
            <a:off x="2954686" y="2125850"/>
            <a:ext cx="1003266" cy="133768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400" b="1" kern="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  <a:hlinkClick r:id="rId11" action="ppaction://hlinksldjump"/>
              </a:rPr>
              <a:t>3</a:t>
            </a:r>
            <a:endParaRPr sz="4400" b="1" kern="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" name="Google Shape;171;p1">
            <a:hlinkClick r:id="rId12" action="ppaction://hlinksldjump"/>
          </p:cNvPr>
          <p:cNvSpPr/>
          <p:nvPr/>
        </p:nvSpPr>
        <p:spPr>
          <a:xfrm>
            <a:off x="1806408" y="3630701"/>
            <a:ext cx="1003266" cy="133768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400" b="1" kern="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  <a:hlinkClick r:id="rId12" action="ppaction://hlinksldjump"/>
              </a:rPr>
              <a:t>5</a:t>
            </a:r>
            <a:endParaRPr sz="4400" b="1" kern="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" name="Google Shape;171;p1">
            <a:hlinkClick r:id="rId13" action="ppaction://hlinksldjump"/>
          </p:cNvPr>
          <p:cNvSpPr/>
          <p:nvPr/>
        </p:nvSpPr>
        <p:spPr>
          <a:xfrm>
            <a:off x="644034" y="3647794"/>
            <a:ext cx="1003266" cy="133768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400" b="1" kern="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  <a:hlinkClick r:id="rId10" action="ppaction://hlinksldjump"/>
              </a:rPr>
              <a:t>4</a:t>
            </a:r>
            <a:endParaRPr sz="4400" b="1" kern="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" name="Google Shape;171;p1">
            <a:hlinkClick r:id="rId14" action="ppaction://hlinksldjump"/>
          </p:cNvPr>
          <p:cNvSpPr/>
          <p:nvPr/>
        </p:nvSpPr>
        <p:spPr>
          <a:xfrm>
            <a:off x="1768836" y="2149326"/>
            <a:ext cx="1003266" cy="133768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400" b="1" kern="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  <a:hlinkClick r:id="rId14" action="ppaction://hlinksldjump"/>
              </a:rPr>
              <a:t>2</a:t>
            </a:r>
            <a:endParaRPr sz="4400" b="1" kern="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82952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10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5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13" dur="25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5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20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2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34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1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"/>
          <p:cNvSpPr/>
          <p:nvPr/>
        </p:nvSpPr>
        <p:spPr>
          <a:xfrm>
            <a:off x="566059" y="696688"/>
            <a:ext cx="8414658" cy="2104571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kern="0" dirty="0">
                <a:solidFill>
                  <a:srgbClr val="7030A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GB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GB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GB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GB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GB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Excel 2010 </a:t>
            </a:r>
            <a:r>
              <a:rPr lang="en-GB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GB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GB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GB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3200" dirty="0">
              <a:solidFill>
                <a:srgbClr val="000000"/>
              </a:solidFill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213" name="Google Shape;213;p2"/>
          <p:cNvSpPr/>
          <p:nvPr/>
        </p:nvSpPr>
        <p:spPr>
          <a:xfrm>
            <a:off x="974284" y="3156866"/>
            <a:ext cx="7195457" cy="1890111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7030A0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3200"/>
              <a:buFont typeface="Tahoma"/>
              <a:buNone/>
            </a:pPr>
            <a:r>
              <a:rPr lang="pt-BR" sz="3200" dirty="0" smtClean="0">
                <a:solidFill>
                  <a:schemeClr val="bg1"/>
                </a:solidFill>
                <a:latin typeface="Times New Roman"/>
                <a:ea typeface="Times New Roman"/>
              </a:rPr>
              <a:t>3</a:t>
            </a:r>
            <a:endParaRPr sz="3200" b="1" kern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4" name="Google Shape;214;p2">
            <a:hlinkClick r:id="rId3" action="ppaction://hlinksldjump"/>
          </p:cNvPr>
          <p:cNvSpPr/>
          <p:nvPr/>
        </p:nvSpPr>
        <p:spPr>
          <a:xfrm flipH="1">
            <a:off x="6683830" y="5617054"/>
            <a:ext cx="2296886" cy="1001485"/>
          </a:xfrm>
          <a:prstGeom prst="homePlate">
            <a:avLst>
              <a:gd name="adj" fmla="val 50000"/>
            </a:avLst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2E75B5"/>
              </a:buClr>
              <a:buSzPts val="3200"/>
              <a:buFont typeface="Tahoma"/>
              <a:buNone/>
            </a:pPr>
            <a:r>
              <a:rPr lang="en-US" sz="3200" b="1" kern="0" dirty="0">
                <a:solidFill>
                  <a:srgbClr val="2E75B5"/>
                </a:solidFill>
                <a:latin typeface="Tahoma"/>
                <a:ea typeface="Tahoma"/>
                <a:cs typeface="Tahoma"/>
                <a:sym typeface="Tahoma"/>
                <a:hlinkClick r:id="rId3" action="ppaction://hlinksldjump"/>
              </a:rPr>
              <a:t>QUAY</a:t>
            </a:r>
            <a:r>
              <a:rPr lang="en-US" sz="3200" b="1" kern="0" dirty="0">
                <a:solidFill>
                  <a:srgbClr val="2E75B5"/>
                </a:solidFill>
                <a:latin typeface="Tahoma"/>
                <a:ea typeface="Tahoma"/>
                <a:cs typeface="Tahoma"/>
                <a:sym typeface="Tahoma"/>
              </a:rPr>
              <a:t> VỀ</a:t>
            </a:r>
            <a:endParaRPr sz="3200" b="1" kern="0" dirty="0">
              <a:solidFill>
                <a:srgbClr val="2E75B5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15" name="Google Shape;21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46084" y="751602"/>
            <a:ext cx="1219677" cy="1990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069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0" animBg="1"/>
      <p:bldP spid="2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"/>
          <p:cNvSpPr/>
          <p:nvPr/>
        </p:nvSpPr>
        <p:spPr>
          <a:xfrm>
            <a:off x="598714" y="696688"/>
            <a:ext cx="8011886" cy="2104571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en-GB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Excel </a:t>
            </a:r>
            <a:r>
              <a:rPr lang="en-GB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GB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GB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GB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GB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GB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GB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GB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GB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GB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1006927" y="3156865"/>
            <a:ext cx="7195457" cy="1890111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7030A0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indent="2967038">
              <a:spcBef>
                <a:spcPct val="20000"/>
              </a:spcBef>
            </a:pP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endParaRPr lang="en-GB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2" name="Google Shape;22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70579" y="695572"/>
            <a:ext cx="1219677" cy="1990149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">
            <a:hlinkClick r:id="rId4" action="ppaction://hlinksldjump"/>
          </p:cNvPr>
          <p:cNvSpPr/>
          <p:nvPr/>
        </p:nvSpPr>
        <p:spPr>
          <a:xfrm flipH="1">
            <a:off x="6683830" y="5617054"/>
            <a:ext cx="2296886" cy="1001485"/>
          </a:xfrm>
          <a:prstGeom prst="homePlate">
            <a:avLst>
              <a:gd name="adj" fmla="val 50000"/>
            </a:avLst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2E75B5"/>
              </a:buClr>
              <a:buSzPts val="3200"/>
              <a:buFont typeface="Tahoma"/>
              <a:buNone/>
            </a:pPr>
            <a:r>
              <a:rPr lang="en-US" sz="3200" b="1" kern="0" dirty="0">
                <a:solidFill>
                  <a:srgbClr val="2E75B5"/>
                </a:solidFill>
                <a:latin typeface="Tahoma"/>
                <a:ea typeface="Tahoma"/>
                <a:cs typeface="Tahoma"/>
                <a:sym typeface="Tahoma"/>
                <a:hlinkClick r:id="rId4" action="ppaction://hlinksldjump"/>
              </a:rPr>
              <a:t>QUAY</a:t>
            </a:r>
            <a:r>
              <a:rPr lang="en-US" sz="3200" b="1" kern="0" dirty="0">
                <a:solidFill>
                  <a:srgbClr val="2E75B5"/>
                </a:solidFill>
                <a:latin typeface="Tahoma"/>
                <a:ea typeface="Tahoma"/>
                <a:cs typeface="Tahoma"/>
                <a:sym typeface="Tahoma"/>
              </a:rPr>
              <a:t> VỀ</a:t>
            </a:r>
            <a:endParaRPr sz="3200" b="1" kern="0" dirty="0">
              <a:solidFill>
                <a:srgbClr val="2E75B5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58134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"/>
          <p:cNvSpPr/>
          <p:nvPr/>
        </p:nvSpPr>
        <p:spPr>
          <a:xfrm>
            <a:off x="566059" y="696688"/>
            <a:ext cx="8011886" cy="2104571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GB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GB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GB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GB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GB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Excel</a:t>
            </a:r>
            <a:endParaRPr lang="en-GB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9" name="Google Shape;229;p4"/>
          <p:cNvSpPr/>
          <p:nvPr/>
        </p:nvSpPr>
        <p:spPr>
          <a:xfrm>
            <a:off x="995305" y="3156865"/>
            <a:ext cx="7195457" cy="1890111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7030A0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GB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GB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GB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0" name="Google Shape;23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6169" y="751602"/>
            <a:ext cx="1219677" cy="1990149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4">
            <a:hlinkClick r:id="rId4" action="ppaction://hlinksldjump"/>
          </p:cNvPr>
          <p:cNvSpPr/>
          <p:nvPr/>
        </p:nvSpPr>
        <p:spPr>
          <a:xfrm flipH="1">
            <a:off x="6683830" y="5617054"/>
            <a:ext cx="2296886" cy="1001485"/>
          </a:xfrm>
          <a:prstGeom prst="homePlate">
            <a:avLst>
              <a:gd name="adj" fmla="val 50000"/>
            </a:avLst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2E75B5"/>
              </a:buClr>
              <a:buSzPts val="3200"/>
              <a:buFont typeface="Tahoma"/>
              <a:buNone/>
            </a:pPr>
            <a:r>
              <a:rPr lang="en-US" sz="3200" b="1" kern="0" dirty="0">
                <a:solidFill>
                  <a:srgbClr val="2E75B5"/>
                </a:solidFill>
                <a:latin typeface="Tahoma"/>
                <a:ea typeface="Tahoma"/>
                <a:cs typeface="Tahoma"/>
                <a:sym typeface="Tahoma"/>
              </a:rPr>
              <a:t>QUAY VỀ</a:t>
            </a:r>
            <a:endParaRPr sz="3200" b="1" kern="0" dirty="0">
              <a:solidFill>
                <a:srgbClr val="2E75B5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8857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"/>
          <p:cNvSpPr/>
          <p:nvPr/>
        </p:nvSpPr>
        <p:spPr>
          <a:xfrm>
            <a:off x="685800" y="260648"/>
            <a:ext cx="8011886" cy="3024336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7030A0"/>
              </a:buClr>
              <a:buSzPts val="3200"/>
              <a:buFont typeface="Tahoma"/>
              <a:buNone/>
            </a:pPr>
            <a:r>
              <a:rPr lang="en-US" sz="3200" b="1" kern="0" dirty="0" smtClean="0">
                <a:solidFill>
                  <a:srgbClr val="7030A0"/>
                </a:solidFill>
                <a:latin typeface="Tahoma"/>
                <a:ea typeface="Tahoma"/>
                <a:cs typeface="Tahoma"/>
                <a:sym typeface="Tahoma"/>
              </a:rPr>
              <a:t>DD</a:t>
            </a:r>
            <a:endParaRPr sz="3200" b="1" kern="0" dirty="0">
              <a:solidFill>
                <a:srgbClr val="7030A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7" name="Google Shape;237;p5"/>
          <p:cNvSpPr/>
          <p:nvPr/>
        </p:nvSpPr>
        <p:spPr>
          <a:xfrm>
            <a:off x="980639" y="3861048"/>
            <a:ext cx="7195457" cy="1390532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7030A0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3200"/>
              <a:buFont typeface="Tahoma"/>
              <a:buNone/>
            </a:pPr>
            <a:r>
              <a:rPr lang="en-US" sz="3200" b="1" kern="0" dirty="0" smtClea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B3:C6</a:t>
            </a:r>
            <a:endParaRPr sz="3200" b="1" kern="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38" name="Google Shape;23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6169" y="751602"/>
            <a:ext cx="1219677" cy="1990149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5">
            <a:hlinkClick r:id="rId4" action="ppaction://hlinksldjump"/>
          </p:cNvPr>
          <p:cNvSpPr/>
          <p:nvPr/>
        </p:nvSpPr>
        <p:spPr>
          <a:xfrm flipH="1">
            <a:off x="6683830" y="5617054"/>
            <a:ext cx="2296886" cy="1001485"/>
          </a:xfrm>
          <a:prstGeom prst="homePlate">
            <a:avLst>
              <a:gd name="adj" fmla="val 50000"/>
            </a:avLst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2E75B5"/>
              </a:buClr>
              <a:buSzPts val="3200"/>
              <a:buFont typeface="Tahoma"/>
              <a:buNone/>
            </a:pPr>
            <a:r>
              <a:rPr lang="en-US" sz="3200" b="1" kern="0" dirty="0">
                <a:solidFill>
                  <a:srgbClr val="2E75B5"/>
                </a:solidFill>
                <a:latin typeface="Tahoma"/>
                <a:ea typeface="Tahoma"/>
                <a:cs typeface="Tahoma"/>
                <a:sym typeface="Tahoma"/>
                <a:hlinkClick r:id="rId4" action="ppaction://hlinksldjump"/>
              </a:rPr>
              <a:t>QUAY</a:t>
            </a:r>
            <a:r>
              <a:rPr lang="en-US" sz="3200" b="1" kern="0" dirty="0">
                <a:solidFill>
                  <a:srgbClr val="2E75B5"/>
                </a:solidFill>
                <a:latin typeface="Tahoma"/>
                <a:ea typeface="Tahoma"/>
                <a:cs typeface="Tahoma"/>
                <a:sym typeface="Tahoma"/>
              </a:rPr>
              <a:t> VỀ</a:t>
            </a:r>
            <a:endParaRPr sz="3200" b="1" kern="0" dirty="0">
              <a:solidFill>
                <a:srgbClr val="2E75B5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871" y="1196753"/>
            <a:ext cx="5373557" cy="1767684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53508" y="465634"/>
            <a:ext cx="6849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06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6"/>
          <p:cNvSpPr/>
          <p:nvPr/>
        </p:nvSpPr>
        <p:spPr>
          <a:xfrm>
            <a:off x="566059" y="696688"/>
            <a:ext cx="7603682" cy="2104571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7030A0"/>
              </a:buClr>
              <a:buSzPts val="3200"/>
              <a:buFont typeface="Tahoma"/>
              <a:buNone/>
            </a:pPr>
            <a:r>
              <a:rPr lang="nl-NL" sz="3200" dirty="0">
                <a:solidFill>
                  <a:srgbClr val="000000"/>
                </a:solidFill>
                <a:latin typeface="Times New Roman"/>
                <a:ea typeface="Times New Roman"/>
              </a:rPr>
              <a:t>Đuôi mở rộng của phần </a:t>
            </a:r>
            <a:r>
              <a:rPr lang="nl-NL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mềm Excel là:</a:t>
            </a:r>
            <a:endParaRPr sz="3200" b="1" kern="0" dirty="0">
              <a:solidFill>
                <a:srgbClr val="7030A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5" name="Google Shape;245;p6"/>
          <p:cNvSpPr/>
          <p:nvPr/>
        </p:nvSpPr>
        <p:spPr>
          <a:xfrm>
            <a:off x="974284" y="3156866"/>
            <a:ext cx="7195457" cy="1890111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7030A0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3200"/>
              <a:buFont typeface="Tahoma"/>
              <a:buNone/>
            </a:pPr>
            <a:r>
              <a:rPr lang="nl-NL" sz="3200" dirty="0" smtClean="0">
                <a:solidFill>
                  <a:schemeClr val="bg1"/>
                </a:solidFill>
                <a:latin typeface="Times New Roman"/>
                <a:ea typeface="Times New Roman"/>
              </a:rPr>
              <a:t>.xlsx</a:t>
            </a:r>
            <a:endParaRPr sz="3200" b="1" kern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46" name="Google Shape;24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9706" y="733209"/>
            <a:ext cx="1219677" cy="1990149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6">
            <a:hlinkClick r:id="rId4" action="ppaction://hlinksldjump"/>
          </p:cNvPr>
          <p:cNvSpPr/>
          <p:nvPr/>
        </p:nvSpPr>
        <p:spPr>
          <a:xfrm flipH="1">
            <a:off x="6683830" y="5617054"/>
            <a:ext cx="2296886" cy="1001485"/>
          </a:xfrm>
          <a:prstGeom prst="homePlate">
            <a:avLst>
              <a:gd name="adj" fmla="val 50000"/>
            </a:avLst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2E75B5"/>
              </a:buClr>
              <a:buSzPts val="3200"/>
              <a:buFont typeface="Tahoma"/>
              <a:buNone/>
            </a:pPr>
            <a:r>
              <a:rPr lang="en-US" sz="3200" b="1" kern="0" dirty="0">
                <a:solidFill>
                  <a:srgbClr val="2E75B5"/>
                </a:solidFill>
                <a:latin typeface="Tahoma"/>
                <a:ea typeface="Tahoma"/>
                <a:cs typeface="Tahoma"/>
                <a:sym typeface="Tahoma"/>
                <a:hlinkClick r:id="rId5" action="ppaction://hlinksldjump"/>
              </a:rPr>
              <a:t>QUAY</a:t>
            </a:r>
            <a:r>
              <a:rPr lang="en-US" sz="3200" b="1" kern="0" dirty="0">
                <a:solidFill>
                  <a:srgbClr val="2E75B5"/>
                </a:solidFill>
                <a:latin typeface="Tahoma"/>
                <a:ea typeface="Tahoma"/>
                <a:cs typeface="Tahoma"/>
                <a:sym typeface="Tahoma"/>
              </a:rPr>
              <a:t> VỀ</a:t>
            </a:r>
            <a:endParaRPr sz="3200" b="1" kern="0" dirty="0">
              <a:solidFill>
                <a:srgbClr val="2E75B5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39624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nền Powerpoint đơn giản, đẹp (2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7592"/>
            <a:ext cx="9312202" cy="698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GB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GB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GB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GB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GB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GB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GB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GB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GB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GB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GB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vi-VN" b="1" dirty="0">
                <a:latin typeface="Times New Roman" pitchFamily="18" charset="0"/>
                <a:cs typeface="Times New Roman" pitchFamily="18" charset="0"/>
              </a:rPr>
              <a:t>1. Mục đích, yêu cầu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Phân biệt được bảng tính, trang tính và các thành phần chính của trang tính</a:t>
            </a:r>
          </a:p>
          <a:p>
            <a:pPr>
              <a:buFontTx/>
              <a:buChar char="-"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Mở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và lưu bảng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tính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Chọn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các đối tượng trên trang tinh</a:t>
            </a:r>
          </a:p>
          <a:p>
            <a:pPr marL="0" indent="0"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Phân biệt và nhập các kiểu dữ liệu khác nhau vào ô tính</a:t>
            </a: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70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8BC9CC46-E9FF-4B39-A22D-A2B1FCEDFE2D}"/>
  <p:tag name="GENSWF_ADVANCE_TIME" val="37.91"/>
  <p:tag name="ISPRING_SLIDE_INDENT_LEVEL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8BC9CC46-E9FF-4B39-A22D-A2B1FCEDFE2D}"/>
  <p:tag name="GENSWF_ADVANCE_TIME" val="37.91"/>
  <p:tag name="ISPRING_SLIDE_INDENT_LEVEL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VNI-Helve"/>
        <a:ea typeface=""/>
        <a:cs typeface=""/>
      </a:majorFont>
      <a:minorFont>
        <a:latin typeface="VNI-Helv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1307</Words>
  <Application>Microsoft Office PowerPoint</Application>
  <PresentationFormat>On-screen Show (4:3)</PresentationFormat>
  <Paragraphs>142</Paragraphs>
  <Slides>24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Office Theme</vt:lpstr>
      <vt:lpstr>4_Office Theme</vt:lpstr>
      <vt:lpstr>1_Office Theme</vt:lpstr>
      <vt:lpstr>Default Design</vt:lpstr>
      <vt:lpstr>1_Default Design</vt:lpstr>
      <vt:lpstr>2_Default Design</vt:lpstr>
      <vt:lpstr>Bitmap Image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Tiết 7: Bài thực hành 2: Làm quen với các kiểu dữ liệu trên trang tính</vt:lpstr>
      <vt:lpstr>PowerPoint Presentation</vt:lpstr>
      <vt:lpstr> Để mở một tệp bảng tính đã có trên máy tính, em mở thư mục lưu tệp và nháy đúp chuột trên biểu tượng của tệp.</vt:lpstr>
      <vt:lpstr>b) Lưu bảng tính với một tên khác    Em có thể lưu bảng tính đang được mở với một tên khác bằng cách sử dụng lệnh File  Save As.  Sau đó thực hiện các bước tương tự  File Save(Save as)  </vt:lpstr>
      <vt:lpstr>Bài 1: Tìm hiểu các thành phần chính của trang tính.</vt:lpstr>
      <vt:lpstr>PowerPoint Presentation</vt:lpstr>
      <vt:lpstr>Bài 2: Chọn các đối tượng trên trang tính.</vt:lpstr>
      <vt:lpstr>Bài 2: Chọn các đối tượng trên trang tính.</vt:lpstr>
      <vt:lpstr>PowerPoint Presentation</vt:lpstr>
      <vt:lpstr>PowerPoint Presentation</vt:lpstr>
      <vt:lpstr>Bài 4: Nhập dữ liệu vào trang tính Nhập thêm dữ liệu (hình 1.18) vào bảng tính Danh_sach_lop_em.</vt:lpstr>
      <vt:lpstr>PowerPoint Presentation</vt:lpstr>
      <vt:lpstr>PowerPoint Presentation</vt:lpstr>
      <vt:lpstr>CỦNG CỐ</vt:lpstr>
      <vt:lpstr>CỦNG CỐ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Ngoc Lan Anh</dc:creator>
  <cp:lastModifiedBy>PC</cp:lastModifiedBy>
  <cp:revision>63</cp:revision>
  <dcterms:created xsi:type="dcterms:W3CDTF">2021-09-24T09:38:11Z</dcterms:created>
  <dcterms:modified xsi:type="dcterms:W3CDTF">2021-10-08T13:17:14Z</dcterms:modified>
</cp:coreProperties>
</file>